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9" r:id="rId5"/>
    <p:sldMasterId id="2147483720" r:id="rId6"/>
    <p:sldMasterId id="2147483721" r:id="rId7"/>
    <p:sldMasterId id="214748372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Lst>
  <p:sldSz cy="5143500" cx="9144000"/>
  <p:notesSz cx="6858000" cy="9144000"/>
  <p:embeddedFontLst>
    <p:embeddedFont>
      <p:font typeface="Helvetica Neue"/>
      <p:regular r:id="rId46"/>
      <p:bold r:id="rId47"/>
      <p:italic r:id="rId48"/>
      <p:boldItalic r:id="rId49"/>
    </p:embeddedFont>
    <p:embeddedFont>
      <p:font typeface="Helvetica Neue Light"/>
      <p:regular r:id="rId50"/>
      <p:bold r:id="rId51"/>
      <p:italic r:id="rId52"/>
      <p:boldItalic r:id="rId53"/>
    </p:embeddedFont>
    <p:embeddedFont>
      <p:font typeface="DM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EA1CD2-3029-491F-B394-7E54F51177AD}">
  <a:tblStyle styleId="{09EA1CD2-3029-491F-B394-7E54F51177A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font" Target="fonts/HelveticaNeue-regular.fntdata"/><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HelveticaNeueLight-bold.fntdata"/><Relationship Id="rId50" Type="http://schemas.openxmlformats.org/officeDocument/2006/relationships/font" Target="fonts/HelveticaNeueLight-regular.fntdata"/><Relationship Id="rId53" Type="http://schemas.openxmlformats.org/officeDocument/2006/relationships/font" Target="fonts/HelveticaNeueLight-boldItalic.fntdata"/><Relationship Id="rId52" Type="http://schemas.openxmlformats.org/officeDocument/2006/relationships/font" Target="fonts/HelveticaNeueLight-italic.fntdata"/><Relationship Id="rId11" Type="http://schemas.openxmlformats.org/officeDocument/2006/relationships/slide" Target="slides/slide2.xml"/><Relationship Id="rId55" Type="http://schemas.openxmlformats.org/officeDocument/2006/relationships/font" Target="fonts/DMSans-bold.fntdata"/><Relationship Id="rId10" Type="http://schemas.openxmlformats.org/officeDocument/2006/relationships/slide" Target="slides/slide1.xml"/><Relationship Id="rId54" Type="http://schemas.openxmlformats.org/officeDocument/2006/relationships/font" Target="fonts/DMSans-regular.fntdata"/><Relationship Id="rId13" Type="http://schemas.openxmlformats.org/officeDocument/2006/relationships/slide" Target="slides/slide4.xml"/><Relationship Id="rId57" Type="http://schemas.openxmlformats.org/officeDocument/2006/relationships/font" Target="fonts/DMSans-boldItalic.fntdata"/><Relationship Id="rId12" Type="http://schemas.openxmlformats.org/officeDocument/2006/relationships/slide" Target="slides/slide3.xml"/><Relationship Id="rId56" Type="http://schemas.openxmlformats.org/officeDocument/2006/relationships/font" Target="fonts/DMSans-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4e2d5623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4e2d5623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542db3d0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542db3d0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3e0125ef2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e3e0125ef2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3e0125ef2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e3e0125ef2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e3e0125ef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e3e0125ef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e3e0125ef2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e3e0125ef2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e3e0125ef2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e3e0125ef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44e2d5623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44e2d5623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¿Cómo crear encuestas de zoom? Disponible en </a:t>
            </a:r>
            <a:r>
              <a:rPr lang="pt-BR" u="sng">
                <a:solidFill>
                  <a:srgbClr val="83AEFB"/>
                </a:solidFill>
                <a:latin typeface="DM Sans"/>
                <a:ea typeface="DM Sans"/>
                <a:cs typeface="DM Sans"/>
                <a:sym typeface="DM Sans"/>
                <a:hlinkClick r:id="rId2">
                  <a:extLst>
                    <a:ext uri="{A12FA001-AC4F-418D-AE19-62706E023703}">
                      <ahyp:hlinkClr val="tx"/>
                    </a:ext>
                  </a:extLst>
                </a:hlinkClick>
              </a:rPr>
              <a:t>este video.</a:t>
            </a:r>
            <a:endParaRPr b="1">
              <a:solidFill>
                <a:srgbClr val="83AEFB"/>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generará </a:t>
            </a:r>
            <a:r>
              <a:rPr lang="pt-BR" u="sng">
                <a:solidFill>
                  <a:schemeClr val="dk1"/>
                </a:solidFill>
                <a:latin typeface="DM Sans"/>
                <a:ea typeface="DM Sans"/>
                <a:cs typeface="DM Sans"/>
                <a:sym typeface="DM Sans"/>
              </a:rPr>
              <a:t>una encuesta de zoom</a:t>
            </a:r>
            <a:r>
              <a:rPr lang="pt-BR">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4e2d56237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44e2d56237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3e0125ef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3e0125ef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3e0125ef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e3e0125ef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4e2d5623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4e2d5623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e3e0125ef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e3e0125ef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e3e0125ef2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e3e0125ef2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3e0125ef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3e0125ef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e5563995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e5563995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44e2d56237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44e2d56237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44e2d56237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44e2d56237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e3e0125ef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e3e0125ef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44e2d56237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44e2d56237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f209c5d12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f209c5d12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Slide para o professor dar um feedback para o que os estudantes criaram, se seguiram pelo caminho correto ou não e finalizar a atividade.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f209c5d12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f209c5d12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30d392c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30d392c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44e2d56237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44e2d56237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44e2d56237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44e2d56237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44e2d56237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244e2d56237_0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e5563995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e5563995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5542db3d0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5542db3d0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e39ac8cc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e39ac8cc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e39ac8cc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e39ac8cc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530d392c1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530d392c1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4e2d5623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4e2d5623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4e2d5623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4e2d5623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44e2d5623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44e2d5623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f209c5d12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f209c5d1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4e2d5623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44e2d5623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6" name="Google Shape;56;p15"/>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60" name="Shape 60"/>
        <p:cNvGrpSpPr/>
        <p:nvPr/>
      </p:nvGrpSpPr>
      <p:grpSpPr>
        <a:xfrm>
          <a:off x="0" y="0"/>
          <a:ext cx="0" cy="0"/>
          <a:chOff x="0" y="0"/>
          <a:chExt cx="0" cy="0"/>
        </a:xfrm>
      </p:grpSpPr>
      <p:pic>
        <p:nvPicPr>
          <p:cNvPr id="61" name="Google Shape;61;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2">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
    <p:spTree>
      <p:nvGrpSpPr>
        <p:cNvPr id="68" name="Shape 68"/>
        <p:cNvGrpSpPr/>
        <p:nvPr/>
      </p:nvGrpSpPr>
      <p:grpSpPr>
        <a:xfrm>
          <a:off x="0" y="0"/>
          <a:ext cx="0" cy="0"/>
          <a:chOff x="0" y="0"/>
          <a:chExt cx="0" cy="0"/>
        </a:xfrm>
      </p:grpSpPr>
      <p:pic>
        <p:nvPicPr>
          <p:cNvPr id="69" name="Google Shape;69;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77" name="Shape 77"/>
        <p:cNvGrpSpPr/>
        <p:nvPr/>
      </p:nvGrpSpPr>
      <p:grpSpPr>
        <a:xfrm>
          <a:off x="0" y="0"/>
          <a:ext cx="0" cy="0"/>
          <a:chOff x="0" y="0"/>
          <a:chExt cx="0" cy="0"/>
        </a:xfrm>
      </p:grpSpPr>
      <p:sp>
        <p:nvSpPr>
          <p:cNvPr id="78" name="Google Shape;78;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 name="Google Shape;79;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80" name="Google Shape;80;p2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5" name="Google Shape;85;p2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3" name="Shape 93"/>
        <p:cNvGrpSpPr/>
        <p:nvPr/>
      </p:nvGrpSpPr>
      <p:grpSpPr>
        <a:xfrm>
          <a:off x="0" y="0"/>
          <a:ext cx="0" cy="0"/>
          <a:chOff x="0" y="0"/>
          <a:chExt cx="0" cy="0"/>
        </a:xfrm>
      </p:grpSpPr>
      <p:pic>
        <p:nvPicPr>
          <p:cNvPr id="94" name="Google Shape;94;p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3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id="107" name="Google Shape;107;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10" name="Shape 110"/>
        <p:cNvGrpSpPr/>
        <p:nvPr/>
      </p:nvGrpSpPr>
      <p:grpSpPr>
        <a:xfrm>
          <a:off x="0" y="0"/>
          <a:ext cx="0" cy="0"/>
          <a:chOff x="0" y="0"/>
          <a:chExt cx="0" cy="0"/>
        </a:xfrm>
      </p:grpSpPr>
      <p:pic>
        <p:nvPicPr>
          <p:cNvPr id="111" name="Google Shape;111;p3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18" name="Shape 118"/>
        <p:cNvGrpSpPr/>
        <p:nvPr/>
      </p:nvGrpSpPr>
      <p:grpSpPr>
        <a:xfrm>
          <a:off x="0" y="0"/>
          <a:ext cx="0" cy="0"/>
          <a:chOff x="0" y="0"/>
          <a:chExt cx="0" cy="0"/>
        </a:xfrm>
      </p:grpSpPr>
      <p:sp>
        <p:nvSpPr>
          <p:cNvPr id="119" name="Google Shape;119;p4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0" name="Google Shape;120;p4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1" name="Google Shape;121;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24" name="Shape 124"/>
        <p:cNvGrpSpPr/>
        <p:nvPr/>
      </p:nvGrpSpPr>
      <p:grpSpPr>
        <a:xfrm>
          <a:off x="0" y="0"/>
          <a:ext cx="0" cy="0"/>
          <a:chOff x="0" y="0"/>
          <a:chExt cx="0" cy="0"/>
        </a:xfrm>
      </p:grpSpPr>
      <p:sp>
        <p:nvSpPr>
          <p:cNvPr id="125" name="Google Shape;125;p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6" name="Google Shape;126;p4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7" name="Google Shape;127;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8" name="Google Shape;128;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0" name="Shape 130"/>
        <p:cNvGrpSpPr/>
        <p:nvPr/>
      </p:nvGrpSpPr>
      <p:grpSpPr>
        <a:xfrm>
          <a:off x="0" y="0"/>
          <a:ext cx="0" cy="0"/>
          <a:chOff x="0" y="0"/>
          <a:chExt cx="0" cy="0"/>
        </a:xfrm>
      </p:grpSpPr>
      <p:sp>
        <p:nvSpPr>
          <p:cNvPr id="131" name="Google Shape;131;p42"/>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rtl="0" algn="l">
              <a:lnSpc>
                <a:spcPct val="90000"/>
              </a:lnSpc>
              <a:spcBef>
                <a:spcPts val="0"/>
              </a:spcBef>
              <a:spcAft>
                <a:spcPts val="0"/>
              </a:spcAft>
              <a:buClr>
                <a:schemeClr val="dk1"/>
              </a:buClr>
              <a:buSzPts val="2100"/>
              <a:buFont typeface="Calibri"/>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32" name="Google Shape;132;p42"/>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lvl1pPr indent="-317500" lvl="0" marL="457200" rtl="0" algn="l">
              <a:lnSpc>
                <a:spcPct val="90000"/>
              </a:lnSpc>
              <a:spcBef>
                <a:spcPts val="0"/>
              </a:spcBef>
              <a:spcAft>
                <a:spcPts val="0"/>
              </a:spcAft>
              <a:buClr>
                <a:schemeClr val="dk1"/>
              </a:buClr>
              <a:buSzPts val="1400"/>
              <a:buChar char="●"/>
              <a:defRPr/>
            </a:lvl1pPr>
            <a:lvl2pPr indent="-298450" lvl="1" marL="914400" rtl="0" algn="l">
              <a:lnSpc>
                <a:spcPct val="90000"/>
              </a:lnSpc>
              <a:spcBef>
                <a:spcPts val="1600"/>
              </a:spcBef>
              <a:spcAft>
                <a:spcPts val="0"/>
              </a:spcAft>
              <a:buClr>
                <a:schemeClr val="dk1"/>
              </a:buClr>
              <a:buSzPts val="1100"/>
              <a:buChar char="○"/>
              <a:defRPr/>
            </a:lvl2pPr>
            <a:lvl3pPr indent="-298450" lvl="2" marL="1371600" rtl="0" algn="l">
              <a:lnSpc>
                <a:spcPct val="90000"/>
              </a:lnSpc>
              <a:spcBef>
                <a:spcPts val="1600"/>
              </a:spcBef>
              <a:spcAft>
                <a:spcPts val="0"/>
              </a:spcAft>
              <a:buClr>
                <a:schemeClr val="dk1"/>
              </a:buClr>
              <a:buSzPts val="1100"/>
              <a:buChar char="■"/>
              <a:defRPr/>
            </a:lvl3pPr>
            <a:lvl4pPr indent="-298450" lvl="3" marL="1828800" rtl="0" algn="l">
              <a:lnSpc>
                <a:spcPct val="90000"/>
              </a:lnSpc>
              <a:spcBef>
                <a:spcPts val="1600"/>
              </a:spcBef>
              <a:spcAft>
                <a:spcPts val="0"/>
              </a:spcAft>
              <a:buClr>
                <a:schemeClr val="dk1"/>
              </a:buClr>
              <a:buSzPts val="1100"/>
              <a:buChar char="●"/>
              <a:defRPr/>
            </a:lvl4pPr>
            <a:lvl5pPr indent="-298450" lvl="4" marL="2286000" rtl="0" algn="l">
              <a:lnSpc>
                <a:spcPct val="90000"/>
              </a:lnSpc>
              <a:spcBef>
                <a:spcPts val="1600"/>
              </a:spcBef>
              <a:spcAft>
                <a:spcPts val="0"/>
              </a:spcAft>
              <a:buClr>
                <a:schemeClr val="dk1"/>
              </a:buClr>
              <a:buSzPts val="1100"/>
              <a:buChar char="○"/>
              <a:defRPr/>
            </a:lvl5pPr>
            <a:lvl6pPr indent="-298450" lvl="5" marL="2743200" rtl="0" algn="l">
              <a:lnSpc>
                <a:spcPct val="90000"/>
              </a:lnSpc>
              <a:spcBef>
                <a:spcPts val="1600"/>
              </a:spcBef>
              <a:spcAft>
                <a:spcPts val="0"/>
              </a:spcAft>
              <a:buClr>
                <a:schemeClr val="dk1"/>
              </a:buClr>
              <a:buSzPts val="1100"/>
              <a:buChar char="■"/>
              <a:defRPr/>
            </a:lvl6pPr>
            <a:lvl7pPr indent="-298450" lvl="6" marL="3200400" rtl="0" algn="l">
              <a:lnSpc>
                <a:spcPct val="90000"/>
              </a:lnSpc>
              <a:spcBef>
                <a:spcPts val="1600"/>
              </a:spcBef>
              <a:spcAft>
                <a:spcPts val="0"/>
              </a:spcAft>
              <a:buClr>
                <a:schemeClr val="dk1"/>
              </a:buClr>
              <a:buSzPts val="1100"/>
              <a:buChar char="●"/>
              <a:defRPr/>
            </a:lvl7pPr>
            <a:lvl8pPr indent="-298450" lvl="7" marL="3657600" rtl="0" algn="l">
              <a:lnSpc>
                <a:spcPct val="90000"/>
              </a:lnSpc>
              <a:spcBef>
                <a:spcPts val="1600"/>
              </a:spcBef>
              <a:spcAft>
                <a:spcPts val="0"/>
              </a:spcAft>
              <a:buClr>
                <a:schemeClr val="dk1"/>
              </a:buClr>
              <a:buSzPts val="1100"/>
              <a:buChar char="○"/>
              <a:defRPr/>
            </a:lvl8pPr>
            <a:lvl9pPr indent="-298450" lvl="8" marL="4114800" rtl="0" algn="l">
              <a:lnSpc>
                <a:spcPct val="90000"/>
              </a:lnSpc>
              <a:spcBef>
                <a:spcPts val="1600"/>
              </a:spcBef>
              <a:spcAft>
                <a:spcPts val="1600"/>
              </a:spcAft>
              <a:buClr>
                <a:schemeClr val="dk1"/>
              </a:buClr>
              <a:buSzPts val="1100"/>
              <a:buChar char="■"/>
              <a:defRPr/>
            </a:lvl9pPr>
          </a:lstStyle>
          <a:p/>
        </p:txBody>
      </p:sp>
      <p:sp>
        <p:nvSpPr>
          <p:cNvPr id="133" name="Google Shape;133;p42"/>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34" name="Shape 134"/>
        <p:cNvGrpSpPr/>
        <p:nvPr/>
      </p:nvGrpSpPr>
      <p:grpSpPr>
        <a:xfrm>
          <a:off x="0" y="0"/>
          <a:ext cx="0" cy="0"/>
          <a:chOff x="0" y="0"/>
          <a:chExt cx="0" cy="0"/>
        </a:xfrm>
      </p:grpSpPr>
      <p:sp>
        <p:nvSpPr>
          <p:cNvPr id="135" name="Google Shape;135;p4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6" name="Google Shape;136;p4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37" name="Google Shape;137;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9" name="Google Shape;139;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40" name="Shape 140"/>
        <p:cNvGrpSpPr/>
        <p:nvPr/>
      </p:nvGrpSpPr>
      <p:grpSpPr>
        <a:xfrm>
          <a:off x="0" y="0"/>
          <a:ext cx="0" cy="0"/>
          <a:chOff x="0" y="0"/>
          <a:chExt cx="0" cy="0"/>
        </a:xfrm>
      </p:grpSpPr>
      <p:sp>
        <p:nvSpPr>
          <p:cNvPr id="141" name="Google Shape;141;p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4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3" name="Google Shape;143;p4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4" name="Google Shape;144;p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5" name="Google Shape;145;p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6" name="Google Shape;146;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47" name="Shape 147"/>
        <p:cNvGrpSpPr/>
        <p:nvPr/>
      </p:nvGrpSpPr>
      <p:grpSpPr>
        <a:xfrm>
          <a:off x="0" y="0"/>
          <a:ext cx="0" cy="0"/>
          <a:chOff x="0" y="0"/>
          <a:chExt cx="0" cy="0"/>
        </a:xfrm>
      </p:grpSpPr>
      <p:sp>
        <p:nvSpPr>
          <p:cNvPr id="148" name="Google Shape;148;p4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4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50" name="Google Shape;150;p4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1" name="Google Shape;151;p4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52" name="Google Shape;152;p4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3" name="Google Shape;153;p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4" name="Google Shape;154;p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5" name="Google Shape;155;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56" name="Shape 156"/>
        <p:cNvGrpSpPr/>
        <p:nvPr/>
      </p:nvGrpSpPr>
      <p:grpSpPr>
        <a:xfrm>
          <a:off x="0" y="0"/>
          <a:ext cx="0" cy="0"/>
          <a:chOff x="0" y="0"/>
          <a:chExt cx="0" cy="0"/>
        </a:xfrm>
      </p:grpSpPr>
      <p:sp>
        <p:nvSpPr>
          <p:cNvPr id="157" name="Google Shape;157;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8" name="Google Shape;158;p4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4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0" name="Google Shape;160;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61" name="Shape 161"/>
        <p:cNvGrpSpPr/>
        <p:nvPr/>
      </p:nvGrpSpPr>
      <p:grpSpPr>
        <a:xfrm>
          <a:off x="0" y="0"/>
          <a:ext cx="0" cy="0"/>
          <a:chOff x="0" y="0"/>
          <a:chExt cx="0" cy="0"/>
        </a:xfrm>
      </p:grpSpPr>
      <p:sp>
        <p:nvSpPr>
          <p:cNvPr id="162" name="Google Shape;162;p4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3" name="Google Shape;163;p4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4" name="Google Shape;164;p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65" name="Shape 165"/>
        <p:cNvGrpSpPr/>
        <p:nvPr/>
      </p:nvGrpSpPr>
      <p:grpSpPr>
        <a:xfrm>
          <a:off x="0" y="0"/>
          <a:ext cx="0" cy="0"/>
          <a:chOff x="0" y="0"/>
          <a:chExt cx="0" cy="0"/>
        </a:xfrm>
      </p:grpSpPr>
      <p:sp>
        <p:nvSpPr>
          <p:cNvPr id="166" name="Google Shape;166;p4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7" name="Google Shape;167;p4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68" name="Google Shape;168;p4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69" name="Google Shape;169;p4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0" name="Google Shape;170;p4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1" name="Google Shape;171;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72" name="Shape 172"/>
        <p:cNvGrpSpPr/>
        <p:nvPr/>
      </p:nvGrpSpPr>
      <p:grpSpPr>
        <a:xfrm>
          <a:off x="0" y="0"/>
          <a:ext cx="0" cy="0"/>
          <a:chOff x="0" y="0"/>
          <a:chExt cx="0" cy="0"/>
        </a:xfrm>
      </p:grpSpPr>
      <p:sp>
        <p:nvSpPr>
          <p:cNvPr id="173" name="Google Shape;173;p4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4" name="Google Shape;174;p49"/>
          <p:cNvSpPr/>
          <p:nvPr>
            <p:ph idx="2" type="pic"/>
          </p:nvPr>
        </p:nvSpPr>
        <p:spPr>
          <a:xfrm>
            <a:off x="3887391" y="740569"/>
            <a:ext cx="4629300" cy="3655200"/>
          </a:xfrm>
          <a:prstGeom prst="rect">
            <a:avLst/>
          </a:prstGeom>
          <a:noFill/>
          <a:ln>
            <a:noFill/>
          </a:ln>
        </p:spPr>
      </p:sp>
      <p:sp>
        <p:nvSpPr>
          <p:cNvPr id="175" name="Google Shape;175;p49"/>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76" name="Google Shape;176;p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7" name="Google Shape;177;p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 name="Google Shape;178;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79" name="Shape 179"/>
        <p:cNvGrpSpPr/>
        <p:nvPr/>
      </p:nvGrpSpPr>
      <p:grpSpPr>
        <a:xfrm>
          <a:off x="0" y="0"/>
          <a:ext cx="0" cy="0"/>
          <a:chOff x="0" y="0"/>
          <a:chExt cx="0" cy="0"/>
        </a:xfrm>
      </p:grpSpPr>
      <p:sp>
        <p:nvSpPr>
          <p:cNvPr id="180" name="Google Shape;180;p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1" name="Google Shape;181;p50"/>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2" name="Google Shape;182;p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3" name="Google Shape;183;p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4" name="Google Shape;184;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185" name="Shape 185"/>
        <p:cNvGrpSpPr/>
        <p:nvPr/>
      </p:nvGrpSpPr>
      <p:grpSpPr>
        <a:xfrm>
          <a:off x="0" y="0"/>
          <a:ext cx="0" cy="0"/>
          <a:chOff x="0" y="0"/>
          <a:chExt cx="0" cy="0"/>
        </a:xfrm>
      </p:grpSpPr>
      <p:sp>
        <p:nvSpPr>
          <p:cNvPr id="186" name="Google Shape;186;p51"/>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7" name="Google Shape;187;p51"/>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8" name="Google Shape;188;p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9" name="Google Shape;189;p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0" name="Google Shape;190;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1" name="Shape 191"/>
        <p:cNvGrpSpPr/>
        <p:nvPr/>
      </p:nvGrpSpPr>
      <p:grpSpPr>
        <a:xfrm>
          <a:off x="0" y="0"/>
          <a:ext cx="0" cy="0"/>
          <a:chOff x="0" y="0"/>
          <a:chExt cx="0" cy="0"/>
        </a:xfrm>
      </p:grpSpPr>
      <p:pic>
        <p:nvPicPr>
          <p:cNvPr id="192" name="Google Shape;192;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3" name="Shape 193"/>
        <p:cNvGrpSpPr/>
        <p:nvPr/>
      </p:nvGrpSpPr>
      <p:grpSpPr>
        <a:xfrm>
          <a:off x="0" y="0"/>
          <a:ext cx="0" cy="0"/>
          <a:chOff x="0" y="0"/>
          <a:chExt cx="0" cy="0"/>
        </a:xfrm>
      </p:grpSpPr>
      <p:pic>
        <p:nvPicPr>
          <p:cNvPr id="194" name="Google Shape;194;p5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5" name="Shape 195"/>
        <p:cNvGrpSpPr/>
        <p:nvPr/>
      </p:nvGrpSpPr>
      <p:grpSpPr>
        <a:xfrm>
          <a:off x="0" y="0"/>
          <a:ext cx="0" cy="0"/>
          <a:chOff x="0" y="0"/>
          <a:chExt cx="0" cy="0"/>
        </a:xfrm>
      </p:grpSpPr>
      <p:pic>
        <p:nvPicPr>
          <p:cNvPr id="196" name="Google Shape;196;p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7" name="Shape 197"/>
        <p:cNvGrpSpPr/>
        <p:nvPr/>
      </p:nvGrpSpPr>
      <p:grpSpPr>
        <a:xfrm>
          <a:off x="0" y="0"/>
          <a:ext cx="0" cy="0"/>
          <a:chOff x="0" y="0"/>
          <a:chExt cx="0" cy="0"/>
        </a:xfrm>
      </p:grpSpPr>
      <p:pic>
        <p:nvPicPr>
          <p:cNvPr id="198" name="Google Shape;198;p5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01" name="Google Shape;201;p5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6" name="Shape 206"/>
        <p:cNvGrpSpPr/>
        <p:nvPr/>
      </p:nvGrpSpPr>
      <p:grpSpPr>
        <a:xfrm>
          <a:off x="0" y="0"/>
          <a:ext cx="0" cy="0"/>
          <a:chOff x="0" y="0"/>
          <a:chExt cx="0" cy="0"/>
        </a:xfrm>
      </p:grpSpPr>
      <p:sp>
        <p:nvSpPr>
          <p:cNvPr id="207" name="Google Shape;207;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8" name="Google Shape;208;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9" name="Google Shape;209;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0" name="Shape 210"/>
        <p:cNvGrpSpPr/>
        <p:nvPr/>
      </p:nvGrpSpPr>
      <p:grpSpPr>
        <a:xfrm>
          <a:off x="0" y="0"/>
          <a:ext cx="0" cy="0"/>
          <a:chOff x="0" y="0"/>
          <a:chExt cx="0" cy="0"/>
        </a:xfrm>
      </p:grpSpPr>
      <p:sp>
        <p:nvSpPr>
          <p:cNvPr id="211" name="Google Shape;211;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2" name="Google Shape;212;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13" name="Google Shape;213;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4" name="Shape 214"/>
        <p:cNvGrpSpPr/>
        <p:nvPr/>
      </p:nvGrpSpPr>
      <p:grpSpPr>
        <a:xfrm>
          <a:off x="0" y="0"/>
          <a:ext cx="0" cy="0"/>
          <a:chOff x="0" y="0"/>
          <a:chExt cx="0" cy="0"/>
        </a:xfrm>
      </p:grpSpPr>
      <p:sp>
        <p:nvSpPr>
          <p:cNvPr id="215" name="Google Shape;215;p6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16" name="Google Shape;216;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7" name="Shape 217"/>
        <p:cNvGrpSpPr/>
        <p:nvPr/>
      </p:nvGrpSpPr>
      <p:grpSpPr>
        <a:xfrm>
          <a:off x="0" y="0"/>
          <a:ext cx="0" cy="0"/>
          <a:chOff x="0" y="0"/>
          <a:chExt cx="0" cy="0"/>
        </a:xfrm>
      </p:grpSpPr>
      <p:sp>
        <p:nvSpPr>
          <p:cNvPr id="218" name="Google Shape;21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9" name="Google Shape;219;p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20" name="Google Shape;220;p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21" name="Google Shape;221;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4" name="Google Shape;224;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5" name="Shape 225"/>
        <p:cNvGrpSpPr/>
        <p:nvPr/>
      </p:nvGrpSpPr>
      <p:grpSpPr>
        <a:xfrm>
          <a:off x="0" y="0"/>
          <a:ext cx="0" cy="0"/>
          <a:chOff x="0" y="0"/>
          <a:chExt cx="0" cy="0"/>
        </a:xfrm>
      </p:grpSpPr>
      <p:sp>
        <p:nvSpPr>
          <p:cNvPr id="226" name="Google Shape;226;p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27" name="Google Shape;227;p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28" name="Google Shape;228;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9" name="Shape 229"/>
        <p:cNvGrpSpPr/>
        <p:nvPr/>
      </p:nvGrpSpPr>
      <p:grpSpPr>
        <a:xfrm>
          <a:off x="0" y="0"/>
          <a:ext cx="0" cy="0"/>
          <a:chOff x="0" y="0"/>
          <a:chExt cx="0" cy="0"/>
        </a:xfrm>
      </p:grpSpPr>
      <p:sp>
        <p:nvSpPr>
          <p:cNvPr id="230" name="Google Shape;230;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31" name="Google Shape;231;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2" name="Shape 232"/>
        <p:cNvGrpSpPr/>
        <p:nvPr/>
      </p:nvGrpSpPr>
      <p:grpSpPr>
        <a:xfrm>
          <a:off x="0" y="0"/>
          <a:ext cx="0" cy="0"/>
          <a:chOff x="0" y="0"/>
          <a:chExt cx="0" cy="0"/>
        </a:xfrm>
      </p:grpSpPr>
      <p:sp>
        <p:nvSpPr>
          <p:cNvPr id="233" name="Google Shape;233;p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35" name="Google Shape;235;p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6" name="Google Shape;236;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37" name="Google Shape;237;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8" name="Shape 238"/>
        <p:cNvGrpSpPr/>
        <p:nvPr/>
      </p:nvGrpSpPr>
      <p:grpSpPr>
        <a:xfrm>
          <a:off x="0" y="0"/>
          <a:ext cx="0" cy="0"/>
          <a:chOff x="0" y="0"/>
          <a:chExt cx="0" cy="0"/>
        </a:xfrm>
      </p:grpSpPr>
      <p:sp>
        <p:nvSpPr>
          <p:cNvPr id="239" name="Google Shape;239;p6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240" name="Google Shape;24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1" name="Shape 241"/>
        <p:cNvGrpSpPr/>
        <p:nvPr/>
      </p:nvGrpSpPr>
      <p:grpSpPr>
        <a:xfrm>
          <a:off x="0" y="0"/>
          <a:ext cx="0" cy="0"/>
          <a:chOff x="0" y="0"/>
          <a:chExt cx="0" cy="0"/>
        </a:xfrm>
      </p:grpSpPr>
      <p:sp>
        <p:nvSpPr>
          <p:cNvPr id="242" name="Google Shape;242;p6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43" name="Google Shape;243;p6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244" name="Google Shape;244;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 name="Shape 245"/>
        <p:cNvGrpSpPr/>
        <p:nvPr/>
      </p:nvGrpSpPr>
      <p:grpSpPr>
        <a:xfrm>
          <a:off x="0" y="0"/>
          <a:ext cx="0" cy="0"/>
          <a:chOff x="0" y="0"/>
          <a:chExt cx="0" cy="0"/>
        </a:xfrm>
      </p:grpSpPr>
      <p:sp>
        <p:nvSpPr>
          <p:cNvPr id="246" name="Google Shape;246;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47" name="Shape 247"/>
        <p:cNvGrpSpPr/>
        <p:nvPr/>
      </p:nvGrpSpPr>
      <p:grpSpPr>
        <a:xfrm>
          <a:off x="0" y="0"/>
          <a:ext cx="0" cy="0"/>
          <a:chOff x="0" y="0"/>
          <a:chExt cx="0" cy="0"/>
        </a:xfrm>
      </p:grpSpPr>
      <p:sp>
        <p:nvSpPr>
          <p:cNvPr id="248" name="Google Shape;248;p69"/>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9" name="Google Shape;249;p69"/>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52" name="Google Shape;252;p70"/>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id="254" name="Google Shape;254;p7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255" name="Shape 255"/>
        <p:cNvGrpSpPr/>
        <p:nvPr/>
      </p:nvGrpSpPr>
      <p:grpSpPr>
        <a:xfrm>
          <a:off x="0" y="0"/>
          <a:ext cx="0" cy="0"/>
          <a:chOff x="0" y="0"/>
          <a:chExt cx="0" cy="0"/>
        </a:xfrm>
      </p:grpSpPr>
      <p:pic>
        <p:nvPicPr>
          <p:cNvPr id="256" name="Google Shape;256;p7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257" name="Shape 257"/>
        <p:cNvGrpSpPr/>
        <p:nvPr/>
      </p:nvGrpSpPr>
      <p:grpSpPr>
        <a:xfrm>
          <a:off x="0" y="0"/>
          <a:ext cx="0" cy="0"/>
          <a:chOff x="0" y="0"/>
          <a:chExt cx="0" cy="0"/>
        </a:xfrm>
      </p:grpSpPr>
      <p:pic>
        <p:nvPicPr>
          <p:cNvPr id="258" name="Google Shape;258;p7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259" name="Shape 259"/>
        <p:cNvGrpSpPr/>
        <p:nvPr/>
      </p:nvGrpSpPr>
      <p:grpSpPr>
        <a:xfrm>
          <a:off x="0" y="0"/>
          <a:ext cx="0" cy="0"/>
          <a:chOff x="0" y="0"/>
          <a:chExt cx="0" cy="0"/>
        </a:xfrm>
      </p:grpSpPr>
      <p:pic>
        <p:nvPicPr>
          <p:cNvPr id="260" name="Google Shape;260;p7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261" name="Shape 261"/>
        <p:cNvGrpSpPr/>
        <p:nvPr/>
      </p:nvGrpSpPr>
      <p:grpSpPr>
        <a:xfrm>
          <a:off x="0" y="0"/>
          <a:ext cx="0" cy="0"/>
          <a:chOff x="0" y="0"/>
          <a:chExt cx="0" cy="0"/>
        </a:xfrm>
      </p:grpSpPr>
      <p:pic>
        <p:nvPicPr>
          <p:cNvPr id="262" name="Google Shape;262;p7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6" Type="http://schemas.openxmlformats.org/officeDocument/2006/relationships/theme" Target="../theme/theme2.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5" Type="http://schemas.openxmlformats.org/officeDocument/2006/relationships/slideLayout" Target="../slideLayouts/slideLayout41.xml"/><Relationship Id="rId6" Type="http://schemas.openxmlformats.org/officeDocument/2006/relationships/slideLayout" Target="../slideLayouts/slideLayout42.xml"/><Relationship Id="rId18" Type="http://schemas.openxmlformats.org/officeDocument/2006/relationships/theme" Target="../theme/theme4.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5" Type="http://schemas.openxmlformats.org/officeDocument/2006/relationships/slideLayout" Target="../slideLayouts/slideLayout58.xml"/><Relationship Id="rId19" Type="http://schemas.openxmlformats.org/officeDocument/2006/relationships/theme" Target="../theme/theme5.xml"/><Relationship Id="rId6" Type="http://schemas.openxmlformats.org/officeDocument/2006/relationships/slideLayout" Target="../slideLayouts/slideLayout59.xml"/><Relationship Id="rId18" Type="http://schemas.openxmlformats.org/officeDocument/2006/relationships/slideLayout" Target="../slideLayouts/slideLayout71.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 name="Shape 73"/>
        <p:cNvGrpSpPr/>
        <p:nvPr/>
      </p:nvGrpSpPr>
      <p:grpSpPr>
        <a:xfrm>
          <a:off x="0" y="0"/>
          <a:ext cx="0" cy="0"/>
          <a:chOff x="0" y="0"/>
          <a:chExt cx="0" cy="0"/>
        </a:xfrm>
      </p:grpSpPr>
      <p:sp>
        <p:nvSpPr>
          <p:cNvPr id="74" name="Google Shape;7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5" name="Google Shape;75;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6" name="Google Shape;7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3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4" name="Google Shape;114;p3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5" name="Google Shape;115;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6" name="Google Shape;116;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7" name="Google Shape;117;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2" name="Shape 202"/>
        <p:cNvGrpSpPr/>
        <p:nvPr/>
      </p:nvGrpSpPr>
      <p:grpSpPr>
        <a:xfrm>
          <a:off x="0" y="0"/>
          <a:ext cx="0" cy="0"/>
          <a:chOff x="0" y="0"/>
          <a:chExt cx="0" cy="0"/>
        </a:xfrm>
      </p:grpSpPr>
      <p:sp>
        <p:nvSpPr>
          <p:cNvPr id="203" name="Google Shape;203;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4" name="Google Shape;204;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05" name="Google Shape;205;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56.png"/><Relationship Id="rId5" Type="http://schemas.openxmlformats.org/officeDocument/2006/relationships/image" Target="../media/image53.png"/><Relationship Id="rId6"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image" Target="../media/image66.png"/><Relationship Id="rId6"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image" Target="../media/image64.png"/><Relationship Id="rId6" Type="http://schemas.openxmlformats.org/officeDocument/2006/relationships/image" Target="../media/image71.png"/><Relationship Id="rId7"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image" Target="../media/image72.png"/><Relationship Id="rId6" Type="http://schemas.openxmlformats.org/officeDocument/2006/relationships/image" Target="../media/image52.png"/><Relationship Id="rId7"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image" Target="../media/image75.png"/><Relationship Id="rId6" Type="http://schemas.openxmlformats.org/officeDocument/2006/relationships/image" Target="../media/image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www.youtube.com/watch?v=aa5TJ9OrbO8" TargetMode="External"/><Relationship Id="rId4" Type="http://schemas.openxmlformats.org/officeDocument/2006/relationships/image" Target="../media/image6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www.youtube.com/watch?v=48lBrNMxjUQ" TargetMode="External"/><Relationship Id="rId4" Type="http://schemas.openxmlformats.org/officeDocument/2006/relationships/image" Target="../media/image5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9.png"/><Relationship Id="rId5" Type="http://schemas.openxmlformats.org/officeDocument/2006/relationships/image" Target="../media/image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image" Target="../media/image51.png"/><Relationship Id="rId5" Type="http://schemas.openxmlformats.org/officeDocument/2006/relationships/image" Target="../media/image6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68.png"/><Relationship Id="rId4" Type="http://schemas.openxmlformats.org/officeDocument/2006/relationships/image" Target="../media/image74.png"/><Relationship Id="rId5" Type="http://schemas.openxmlformats.org/officeDocument/2006/relationships/image" Target="../media/image6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image" Target="../media/image78.png"/><Relationship Id="rId4" Type="http://schemas.openxmlformats.org/officeDocument/2006/relationships/hyperlink" Target="https://wiki.python.org.br/ListaDeExercicio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 Id="rId3" Type="http://schemas.openxmlformats.org/officeDocument/2006/relationships/image" Target="../media/image5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76"/>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268" name="Google Shape;268;p76"/>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269" name="Google Shape;269;p76"/>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270" name="Google Shape;270;p76"/>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271" name="Google Shape;271;p76"/>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6"/>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6"/>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6"/>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275" name="Google Shape;275;p76"/>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276" name="Google Shape;276;p76"/>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
        <p:nvSpPr>
          <p:cNvPr id="277" name="Google Shape;277;p76"/>
          <p:cNvSpPr txBox="1"/>
          <p:nvPr/>
        </p:nvSpPr>
        <p:spPr>
          <a:xfrm>
            <a:off x="6969250" y="1815838"/>
            <a:ext cx="30882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278" name="Google Shape;278;p76"/>
          <p:cNvSpPr txBox="1"/>
          <p:nvPr/>
        </p:nvSpPr>
        <p:spPr>
          <a:xfrm>
            <a:off x="6948513" y="598950"/>
            <a:ext cx="563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279" name="Google Shape;279;p76"/>
          <p:cNvSpPr txBox="1"/>
          <p:nvPr/>
        </p:nvSpPr>
        <p:spPr>
          <a:xfrm>
            <a:off x="6906925" y="3032900"/>
            <a:ext cx="10869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85"/>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pt-BR">
                <a:latin typeface="DM Sans"/>
                <a:ea typeface="DM Sans"/>
                <a:cs typeface="DM Sans"/>
                <a:sym typeface="DM Sans"/>
              </a:rPr>
              <a:t>⚠️</a:t>
            </a:r>
            <a:r>
              <a:rPr lang="pt-BR">
                <a:solidFill>
                  <a:schemeClr val="dk1"/>
                </a:solidFill>
                <a:latin typeface="DM Sans"/>
                <a:ea typeface="DM Sans"/>
                <a:cs typeface="DM Sans"/>
                <a:sym typeface="DM Sans"/>
              </a:rPr>
              <a:t> </a:t>
            </a:r>
            <a:r>
              <a:rPr b="1" lang="pt-BR">
                <a:solidFill>
                  <a:schemeClr val="dk1"/>
                </a:solidFill>
                <a:latin typeface="DM Sans"/>
                <a:ea typeface="DM Sans"/>
                <a:cs typeface="DM Sans"/>
                <a:sym typeface="DM Sans"/>
              </a:rPr>
              <a:t>Indicações para o(a) professor(a)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Você pode escolher se utiliza os slides para fazer a apresentação ou o próprio código.</a:t>
            </a:r>
            <a:endParaRPr>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8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Condicionais</a:t>
            </a:r>
            <a:endParaRPr b="1" sz="4000">
              <a:solidFill>
                <a:schemeClr val="dk1"/>
              </a:solidFill>
              <a:latin typeface="DM Sans"/>
              <a:ea typeface="DM Sans"/>
              <a:cs typeface="DM Sans"/>
              <a:sym typeface="DM Sans"/>
            </a:endParaRPr>
          </a:p>
        </p:txBody>
      </p:sp>
      <p:sp>
        <p:nvSpPr>
          <p:cNvPr id="349" name="Google Shape;349;p86"/>
          <p:cNvSpPr txBox="1"/>
          <p:nvPr/>
        </p:nvSpPr>
        <p:spPr>
          <a:xfrm>
            <a:off x="457725" y="2290650"/>
            <a:ext cx="4010400" cy="150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Esta é uma das estruturas básicas da programação, a estrutura condicional.</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lang="pt-BR" sz="1350">
                <a:solidFill>
                  <a:schemeClr val="dk1"/>
                </a:solidFill>
                <a:latin typeface="DM Sans"/>
                <a:ea typeface="DM Sans"/>
                <a:cs typeface="DM Sans"/>
                <a:sym typeface="DM Sans"/>
              </a:rPr>
              <a:t>Também chamamos esta estrutura de </a:t>
            </a:r>
            <a:r>
              <a:rPr b="1" lang="pt-BR" sz="1350">
                <a:solidFill>
                  <a:schemeClr val="dk1"/>
                </a:solidFill>
                <a:highlight>
                  <a:srgbClr val="EAFF6A"/>
                </a:highlight>
                <a:latin typeface="DM Sans"/>
                <a:ea typeface="DM Sans"/>
                <a:cs typeface="DM Sans"/>
                <a:sym typeface="DM Sans"/>
              </a:rPr>
              <a:t>“estrutura de decisão”</a:t>
            </a:r>
            <a:r>
              <a:rPr lang="pt-BR" sz="1350">
                <a:solidFill>
                  <a:schemeClr val="dk1"/>
                </a:solidFill>
                <a:latin typeface="DM Sans"/>
                <a:ea typeface="DM Sans"/>
                <a:cs typeface="DM Sans"/>
                <a:sym typeface="DM Sans"/>
              </a:rPr>
              <a:t>, ou simplesmente “se” ou “if”.</a:t>
            </a:r>
            <a:endParaRPr sz="1350">
              <a:solidFill>
                <a:schemeClr val="dk1"/>
              </a:solidFill>
              <a:highlight>
                <a:srgbClr val="EAFF6A"/>
              </a:highlight>
              <a:latin typeface="DM Sans"/>
              <a:ea typeface="DM Sans"/>
              <a:cs typeface="DM Sans"/>
              <a:sym typeface="DM Sans"/>
            </a:endParaRPr>
          </a:p>
        </p:txBody>
      </p:sp>
      <p:pic>
        <p:nvPicPr>
          <p:cNvPr id="350" name="Google Shape;350;p86"/>
          <p:cNvPicPr preferRelativeResize="0"/>
          <p:nvPr/>
        </p:nvPicPr>
        <p:blipFill rotWithShape="1">
          <a:blip r:embed="rId3">
            <a:alphaModFix/>
          </a:blip>
          <a:srcRect b="9073" l="0" r="35811" t="10489"/>
          <a:stretch/>
        </p:blipFill>
        <p:spPr>
          <a:xfrm>
            <a:off x="5123325" y="1320300"/>
            <a:ext cx="3278602" cy="2311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87"/>
          <p:cNvSpPr/>
          <p:nvPr/>
        </p:nvSpPr>
        <p:spPr>
          <a:xfrm>
            <a:off x="517000" y="1464475"/>
            <a:ext cx="3297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8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57" name="Google Shape;357;p8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8" name="Google Shape;358;p8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Condicionais</a:t>
            </a:r>
            <a:endParaRPr b="1" sz="4000">
              <a:solidFill>
                <a:schemeClr val="dk1"/>
              </a:solidFill>
              <a:latin typeface="DM Sans"/>
              <a:ea typeface="DM Sans"/>
              <a:cs typeface="DM Sans"/>
              <a:sym typeface="DM Sans"/>
            </a:endParaRPr>
          </a:p>
        </p:txBody>
      </p:sp>
      <p:sp>
        <p:nvSpPr>
          <p:cNvPr id="359" name="Google Shape;359;p87"/>
          <p:cNvSpPr txBox="1"/>
          <p:nvPr/>
        </p:nvSpPr>
        <p:spPr>
          <a:xfrm>
            <a:off x="457725" y="2290650"/>
            <a:ext cx="5088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Condicionais são </a:t>
            </a:r>
            <a:r>
              <a:rPr b="1" lang="pt-BR" sz="1350">
                <a:solidFill>
                  <a:schemeClr val="dk1"/>
                </a:solidFill>
                <a:latin typeface="DM Sans"/>
                <a:ea typeface="DM Sans"/>
                <a:cs typeface="DM Sans"/>
                <a:sym typeface="DM Sans"/>
              </a:rPr>
              <a:t>estruturas de controle de fluxo que permitem ao programador executar diferentes trechos de código</a:t>
            </a:r>
            <a:r>
              <a:rPr lang="pt-BR" sz="1350">
                <a:solidFill>
                  <a:schemeClr val="dk1"/>
                </a:solidFill>
                <a:latin typeface="DM Sans"/>
                <a:ea typeface="DM Sans"/>
                <a:cs typeface="DM Sans"/>
                <a:sym typeface="DM Sans"/>
              </a:rPr>
              <a:t>, dependendo da avaliação de uma expressão.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i="1" lang="pt-BR" sz="1350">
                <a:solidFill>
                  <a:schemeClr val="dk2"/>
                </a:solidFill>
                <a:latin typeface="DM Sans"/>
                <a:ea typeface="DM Sans"/>
                <a:cs typeface="DM Sans"/>
                <a:sym typeface="DM Sans"/>
              </a:rPr>
              <a:t>if &lt;condição&gt;:</a:t>
            </a:r>
            <a:endParaRPr i="1" sz="1350">
              <a:solidFill>
                <a:schemeClr val="dk2"/>
              </a:solidFill>
              <a:latin typeface="DM Sans"/>
              <a:ea typeface="DM Sans"/>
              <a:cs typeface="DM Sans"/>
              <a:sym typeface="DM Sans"/>
            </a:endParaRPr>
          </a:p>
          <a:p>
            <a:pPr indent="0" lvl="0" marL="0" rtl="0" algn="l">
              <a:spcBef>
                <a:spcPts val="0"/>
              </a:spcBef>
              <a:spcAft>
                <a:spcPts val="0"/>
              </a:spcAft>
              <a:buNone/>
            </a:pPr>
            <a:r>
              <a:rPr i="1" lang="pt-BR" sz="1350">
                <a:solidFill>
                  <a:schemeClr val="dk2"/>
                </a:solidFill>
                <a:latin typeface="DM Sans"/>
                <a:ea typeface="DM Sans"/>
                <a:cs typeface="DM Sans"/>
                <a:sym typeface="DM Sans"/>
              </a:rPr>
              <a:t>    &lt;comandos&gt;</a:t>
            </a:r>
            <a:endParaRPr i="1" sz="1350">
              <a:solidFill>
                <a:schemeClr val="dk2"/>
              </a:solidFill>
              <a:latin typeface="DM Sans"/>
              <a:ea typeface="DM Sans"/>
              <a:cs typeface="DM Sans"/>
              <a:sym typeface="DM Sans"/>
            </a:endParaRPr>
          </a:p>
          <a:p>
            <a:pPr indent="0" lvl="0" marL="0" rtl="0" algn="l">
              <a:spcBef>
                <a:spcPts val="0"/>
              </a:spcBef>
              <a:spcAft>
                <a:spcPts val="0"/>
              </a:spcAft>
              <a:buNone/>
            </a:pPr>
            <a:r>
              <a:rPr i="1" lang="pt-BR" sz="1350">
                <a:solidFill>
                  <a:schemeClr val="dk2"/>
                </a:solidFill>
                <a:latin typeface="DM Sans"/>
                <a:ea typeface="DM Sans"/>
                <a:cs typeface="DM Sans"/>
                <a:sym typeface="DM Sans"/>
              </a:rPr>
              <a:t>    &lt;comandos&gt;</a:t>
            </a:r>
            <a:endParaRPr i="1" sz="1350">
              <a:solidFill>
                <a:schemeClr val="dk2"/>
              </a:solidFill>
              <a:latin typeface="DM Sans"/>
              <a:ea typeface="DM Sans"/>
              <a:cs typeface="DM Sans"/>
              <a:sym typeface="DM Sans"/>
            </a:endParaRPr>
          </a:p>
          <a:p>
            <a:pPr indent="0" lvl="0" marL="0" rtl="0" algn="l">
              <a:lnSpc>
                <a:spcPct val="115000"/>
              </a:lnSpc>
              <a:spcBef>
                <a:spcPts val="0"/>
              </a:spcBef>
              <a:spcAft>
                <a:spcPts val="1200"/>
              </a:spcAft>
              <a:buNone/>
            </a:pPr>
            <a:r>
              <a:t/>
            </a:r>
            <a:endParaRPr sz="1350">
              <a:solidFill>
                <a:schemeClr val="dk1"/>
              </a:solidFill>
              <a:latin typeface="DM Sans"/>
              <a:ea typeface="DM Sans"/>
              <a:cs typeface="DM Sans"/>
              <a:sym typeface="DM Sans"/>
            </a:endParaRPr>
          </a:p>
        </p:txBody>
      </p:sp>
      <p:pic>
        <p:nvPicPr>
          <p:cNvPr id="360" name="Google Shape;360;p87"/>
          <p:cNvPicPr preferRelativeResize="0"/>
          <p:nvPr/>
        </p:nvPicPr>
        <p:blipFill>
          <a:blip r:embed="rId5">
            <a:alphaModFix/>
          </a:blip>
          <a:stretch>
            <a:fillRect/>
          </a:stretch>
        </p:blipFill>
        <p:spPr>
          <a:xfrm>
            <a:off x="6237500" y="1581875"/>
            <a:ext cx="2515400" cy="1808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88"/>
          <p:cNvSpPr/>
          <p:nvPr/>
        </p:nvSpPr>
        <p:spPr>
          <a:xfrm>
            <a:off x="517000" y="1464475"/>
            <a:ext cx="3297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8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67" name="Google Shape;367;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68" name="Google Shape;368;p8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Condicionais</a:t>
            </a:r>
            <a:endParaRPr b="1" sz="4000">
              <a:solidFill>
                <a:schemeClr val="dk1"/>
              </a:solidFill>
              <a:latin typeface="DM Sans"/>
              <a:ea typeface="DM Sans"/>
              <a:cs typeface="DM Sans"/>
              <a:sym typeface="DM Sans"/>
            </a:endParaRPr>
          </a:p>
        </p:txBody>
      </p:sp>
      <p:sp>
        <p:nvSpPr>
          <p:cNvPr id="369" name="Google Shape;369;p88"/>
          <p:cNvSpPr txBox="1"/>
          <p:nvPr/>
        </p:nvSpPr>
        <p:spPr>
          <a:xfrm>
            <a:off x="457725" y="2132600"/>
            <a:ext cx="5088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Operadores de Comparação:</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igual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diferente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maior que (&gt;)</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menor que (&lt;)</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maior ou igual (&gt;=)</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menor ou igual (&lt;=)</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Operadores Lógicos: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and</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or</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not</a:t>
            </a:r>
            <a:endParaRPr sz="1350">
              <a:solidFill>
                <a:schemeClr val="dk1"/>
              </a:solidFill>
              <a:latin typeface="DM Sans"/>
              <a:ea typeface="DM Sans"/>
              <a:cs typeface="DM Sans"/>
              <a:sym typeface="DM Sans"/>
            </a:endParaRPr>
          </a:p>
        </p:txBody>
      </p:sp>
      <p:pic>
        <p:nvPicPr>
          <p:cNvPr id="370" name="Google Shape;370;p88"/>
          <p:cNvPicPr preferRelativeResize="0"/>
          <p:nvPr/>
        </p:nvPicPr>
        <p:blipFill>
          <a:blip r:embed="rId5">
            <a:alphaModFix/>
          </a:blip>
          <a:stretch>
            <a:fillRect/>
          </a:stretch>
        </p:blipFill>
        <p:spPr>
          <a:xfrm>
            <a:off x="5979250" y="1440263"/>
            <a:ext cx="2929975" cy="226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89"/>
          <p:cNvSpPr/>
          <p:nvPr/>
        </p:nvSpPr>
        <p:spPr>
          <a:xfrm>
            <a:off x="517000" y="1464475"/>
            <a:ext cx="3297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8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77" name="Google Shape;377;p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8" name="Google Shape;378;p8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Condicionais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(IF - ELIF - ELSE)</a:t>
            </a:r>
            <a:endParaRPr b="1" sz="4000">
              <a:solidFill>
                <a:schemeClr val="dk1"/>
              </a:solidFill>
              <a:latin typeface="DM Sans"/>
              <a:ea typeface="DM Sans"/>
              <a:cs typeface="DM Sans"/>
              <a:sym typeface="DM Sans"/>
            </a:endParaRPr>
          </a:p>
        </p:txBody>
      </p:sp>
      <p:sp>
        <p:nvSpPr>
          <p:cNvPr id="379" name="Google Shape;379;p89"/>
          <p:cNvSpPr txBox="1"/>
          <p:nvPr/>
        </p:nvSpPr>
        <p:spPr>
          <a:xfrm>
            <a:off x="457725" y="2364050"/>
            <a:ext cx="50880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if</a:t>
            </a:r>
            <a:r>
              <a:rPr lang="pt-BR" sz="1350">
                <a:solidFill>
                  <a:schemeClr val="dk1"/>
                </a:solidFill>
                <a:latin typeface="DM Sans"/>
                <a:ea typeface="DM Sans"/>
                <a:cs typeface="DM Sans"/>
                <a:sym typeface="DM Sans"/>
              </a:rPr>
              <a:t>: verifica se uma condição é verdadeira e, se for, executa um bloco de código associado;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else</a:t>
            </a:r>
            <a:r>
              <a:rPr lang="pt-BR" sz="1350">
                <a:solidFill>
                  <a:schemeClr val="dk1"/>
                </a:solidFill>
                <a:latin typeface="DM Sans"/>
                <a:ea typeface="DM Sans"/>
                <a:cs typeface="DM Sans"/>
                <a:sym typeface="DM Sans"/>
              </a:rPr>
              <a:t>: executa um bloco de código caso a condição associada ao if seja falsa;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elif</a:t>
            </a:r>
            <a:r>
              <a:rPr lang="pt-BR" sz="1350">
                <a:solidFill>
                  <a:schemeClr val="dk1"/>
                </a:solidFill>
                <a:latin typeface="DM Sans"/>
                <a:ea typeface="DM Sans"/>
                <a:cs typeface="DM Sans"/>
                <a:sym typeface="DM Sans"/>
              </a:rPr>
              <a:t>: abreviação de "else if", verifica uma segunda condição caso a condição associada ao if seja falsa e, se a condição do elif for verdadeira, executa um bloco de código associado.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pic>
        <p:nvPicPr>
          <p:cNvPr id="380" name="Google Shape;380;p89"/>
          <p:cNvPicPr preferRelativeResize="0"/>
          <p:nvPr/>
        </p:nvPicPr>
        <p:blipFill>
          <a:blip r:embed="rId5">
            <a:alphaModFix/>
          </a:blip>
          <a:stretch>
            <a:fillRect/>
          </a:stretch>
        </p:blipFill>
        <p:spPr>
          <a:xfrm>
            <a:off x="5996649" y="1128499"/>
            <a:ext cx="2839925" cy="3224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9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Condicionais</a:t>
            </a:r>
            <a:endParaRPr b="1" sz="3500">
              <a:solidFill>
                <a:schemeClr val="lt1"/>
              </a:solidFill>
              <a:latin typeface="DM Sans"/>
              <a:ea typeface="DM Sans"/>
              <a:cs typeface="DM Sans"/>
              <a:sym typeface="DM Sans"/>
            </a:endParaRPr>
          </a:p>
        </p:txBody>
      </p:sp>
      <p:sp>
        <p:nvSpPr>
          <p:cNvPr id="386" name="Google Shape;386;p90"/>
          <p:cNvSpPr txBox="1"/>
          <p:nvPr/>
        </p:nvSpPr>
        <p:spPr>
          <a:xfrm>
            <a:off x="464750" y="4637850"/>
            <a:ext cx="70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a:solidFill>
                  <a:schemeClr val="dk1"/>
                </a:solidFill>
                <a:highlight>
                  <a:srgbClr val="EAFF6A"/>
                </a:highlight>
              </a:rPr>
              <a:t>Não funciona assim!</a:t>
            </a:r>
            <a:endParaRPr sz="1100">
              <a:solidFill>
                <a:srgbClr val="999999"/>
              </a:solidFill>
              <a:latin typeface="DM Sans"/>
              <a:ea typeface="DM Sans"/>
              <a:cs typeface="DM Sans"/>
              <a:sym typeface="DM Sans"/>
            </a:endParaRPr>
          </a:p>
        </p:txBody>
      </p:sp>
      <p:pic>
        <p:nvPicPr>
          <p:cNvPr id="387" name="Google Shape;387;p90"/>
          <p:cNvPicPr preferRelativeResize="0"/>
          <p:nvPr/>
        </p:nvPicPr>
        <p:blipFill>
          <a:blip r:embed="rId3">
            <a:alphaModFix/>
          </a:blip>
          <a:stretch>
            <a:fillRect/>
          </a:stretch>
        </p:blipFill>
        <p:spPr>
          <a:xfrm>
            <a:off x="2858975" y="1070725"/>
            <a:ext cx="3426051" cy="3447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pSp>
        <p:nvGrpSpPr>
          <p:cNvPr id="392" name="Google Shape;392;p91"/>
          <p:cNvGrpSpPr/>
          <p:nvPr/>
        </p:nvGrpSpPr>
        <p:grpSpPr>
          <a:xfrm>
            <a:off x="473370" y="619431"/>
            <a:ext cx="738905" cy="738905"/>
            <a:chOff x="575612" y="1950748"/>
            <a:chExt cx="431100" cy="431100"/>
          </a:xfrm>
        </p:grpSpPr>
        <p:sp>
          <p:nvSpPr>
            <p:cNvPr id="393" name="Google Shape;393;p9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91"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95" name="Google Shape;395;p9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96" name="Google Shape;396;p91"/>
          <p:cNvSpPr txBox="1"/>
          <p:nvPr/>
        </p:nvSpPr>
        <p:spPr>
          <a:xfrm>
            <a:off x="1445150" y="1281225"/>
            <a:ext cx="7169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rgbClr val="B7B7B7"/>
                </a:solidFill>
                <a:latin typeface="DM Sans"/>
                <a:ea typeface="DM Sans"/>
                <a:cs typeface="DM Sans"/>
                <a:sym typeface="DM Sans"/>
              </a:rPr>
              <a:t>Qual o valor de x?</a:t>
            </a:r>
            <a:endParaRPr b="1" sz="1900">
              <a:solidFill>
                <a:srgbClr val="B7B7B7"/>
              </a:solidFill>
              <a:latin typeface="Helvetica Neue"/>
              <a:ea typeface="Helvetica Neue"/>
              <a:cs typeface="Helvetica Neue"/>
              <a:sym typeface="Helvetica Neue"/>
            </a:endParaRPr>
          </a:p>
        </p:txBody>
      </p:sp>
      <p:sp>
        <p:nvSpPr>
          <p:cNvPr id="397" name="Google Shape;397;p91"/>
          <p:cNvSpPr txBox="1"/>
          <p:nvPr/>
        </p:nvSpPr>
        <p:spPr>
          <a:xfrm>
            <a:off x="493163" y="3943350"/>
            <a:ext cx="716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800">
                <a:solidFill>
                  <a:schemeClr val="lt1"/>
                </a:solidFill>
                <a:latin typeface="DM Sans"/>
                <a:ea typeface="DM Sans"/>
                <a:cs typeface="DM Sans"/>
                <a:sym typeface="DM Sans"/>
              </a:rPr>
              <a:t>Responda pelo chat do Zoom</a:t>
            </a:r>
            <a:endParaRPr sz="1800">
              <a:solidFill>
                <a:schemeClr val="lt1"/>
              </a:solidFill>
              <a:latin typeface="DM Sans"/>
              <a:ea typeface="DM Sans"/>
              <a:cs typeface="DM Sans"/>
              <a:sym typeface="DM Sans"/>
            </a:endParaRPr>
          </a:p>
        </p:txBody>
      </p:sp>
      <p:pic>
        <p:nvPicPr>
          <p:cNvPr id="398" name="Google Shape;398;p91"/>
          <p:cNvPicPr preferRelativeResize="0"/>
          <p:nvPr/>
        </p:nvPicPr>
        <p:blipFill>
          <a:blip r:embed="rId4">
            <a:alphaModFix/>
          </a:blip>
          <a:stretch>
            <a:fillRect/>
          </a:stretch>
        </p:blipFill>
        <p:spPr>
          <a:xfrm>
            <a:off x="5516571" y="2343221"/>
            <a:ext cx="3428775" cy="1600125"/>
          </a:xfrm>
          <a:prstGeom prst="rect">
            <a:avLst/>
          </a:prstGeom>
          <a:noFill/>
          <a:ln>
            <a:noFill/>
          </a:ln>
        </p:spPr>
      </p:pic>
      <p:pic>
        <p:nvPicPr>
          <p:cNvPr id="399" name="Google Shape;399;p91"/>
          <p:cNvPicPr preferRelativeResize="0"/>
          <p:nvPr/>
        </p:nvPicPr>
        <p:blipFill>
          <a:blip r:embed="rId5">
            <a:alphaModFix/>
          </a:blip>
          <a:stretch>
            <a:fillRect/>
          </a:stretch>
        </p:blipFill>
        <p:spPr>
          <a:xfrm>
            <a:off x="3098175" y="1797800"/>
            <a:ext cx="1959379" cy="2419350"/>
          </a:xfrm>
          <a:prstGeom prst="rect">
            <a:avLst/>
          </a:prstGeom>
          <a:noFill/>
          <a:ln>
            <a:noFill/>
          </a:ln>
        </p:spPr>
      </p:pic>
      <p:pic>
        <p:nvPicPr>
          <p:cNvPr id="400" name="Google Shape;400;p91"/>
          <p:cNvPicPr preferRelativeResize="0"/>
          <p:nvPr/>
        </p:nvPicPr>
        <p:blipFill rotWithShape="1">
          <a:blip r:embed="rId6">
            <a:alphaModFix/>
          </a:blip>
          <a:srcRect b="5535" l="0" r="0" t="0"/>
          <a:stretch/>
        </p:blipFill>
        <p:spPr>
          <a:xfrm>
            <a:off x="669000" y="1758225"/>
            <a:ext cx="1886075" cy="249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92"/>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Estruturas de Repetição</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9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Estruturas de Repetição</a:t>
            </a:r>
            <a:endParaRPr b="1" sz="4000">
              <a:solidFill>
                <a:schemeClr val="dk1"/>
              </a:solidFill>
              <a:latin typeface="DM Sans"/>
              <a:ea typeface="DM Sans"/>
              <a:cs typeface="DM Sans"/>
              <a:sym typeface="DM Sans"/>
            </a:endParaRPr>
          </a:p>
        </p:txBody>
      </p:sp>
      <p:sp>
        <p:nvSpPr>
          <p:cNvPr id="411" name="Google Shape;411;p93"/>
          <p:cNvSpPr txBox="1"/>
          <p:nvPr/>
        </p:nvSpPr>
        <p:spPr>
          <a:xfrm>
            <a:off x="457725" y="2290650"/>
            <a:ext cx="40104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pt-BR" sz="1350">
                <a:solidFill>
                  <a:schemeClr val="dk1"/>
                </a:solidFill>
                <a:highlight>
                  <a:srgbClr val="EAFF6A"/>
                </a:highlight>
                <a:latin typeface="DM Sans"/>
                <a:ea typeface="DM Sans"/>
                <a:cs typeface="DM Sans"/>
                <a:sym typeface="DM Sans"/>
              </a:rPr>
              <a:t>Loop</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(ou laço) é uma </a:t>
            </a:r>
            <a:r>
              <a:rPr b="1" lang="pt-BR" sz="1350">
                <a:solidFill>
                  <a:schemeClr val="dk1"/>
                </a:solidFill>
                <a:latin typeface="DM Sans"/>
                <a:ea typeface="DM Sans"/>
                <a:cs typeface="DM Sans"/>
                <a:sym typeface="DM Sans"/>
              </a:rPr>
              <a:t>estrutura de controle de fluxo que permite executar um bloco de código várias vezes, até que uma condição seja satisfeita</a:t>
            </a:r>
            <a:r>
              <a:rPr lang="pt-BR" sz="1350">
                <a:solidFill>
                  <a:schemeClr val="dk1"/>
                </a:solidFill>
                <a:latin typeface="DM Sans"/>
                <a:ea typeface="DM Sans"/>
                <a:cs typeface="DM Sans"/>
                <a:sym typeface="DM Sans"/>
              </a:rPr>
              <a:t>. Em Python, existem dois tipos principais de loops: "while" e "for".</a:t>
            </a:r>
            <a:endParaRPr sz="1350">
              <a:solidFill>
                <a:schemeClr val="dk1"/>
              </a:solidFill>
              <a:latin typeface="DM Sans"/>
              <a:ea typeface="DM Sans"/>
              <a:cs typeface="DM Sans"/>
              <a:sym typeface="DM Sans"/>
            </a:endParaRPr>
          </a:p>
        </p:txBody>
      </p:sp>
      <p:pic>
        <p:nvPicPr>
          <p:cNvPr id="412" name="Google Shape;412;p93"/>
          <p:cNvPicPr preferRelativeResize="0"/>
          <p:nvPr/>
        </p:nvPicPr>
        <p:blipFill>
          <a:blip r:embed="rId3">
            <a:alphaModFix/>
          </a:blip>
          <a:stretch>
            <a:fillRect/>
          </a:stretch>
        </p:blipFill>
        <p:spPr>
          <a:xfrm>
            <a:off x="4894138" y="1432312"/>
            <a:ext cx="4051325" cy="2278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9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18" name="Google Shape;418;p9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19" name="Google Shape;419;p94"/>
          <p:cNvSpPr txBox="1"/>
          <p:nvPr/>
        </p:nvSpPr>
        <p:spPr>
          <a:xfrm>
            <a:off x="457725" y="1071050"/>
            <a:ext cx="4730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Estruturas de Repetição - while</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20" name="Google Shape;420;p94"/>
          <p:cNvSpPr txBox="1"/>
          <p:nvPr/>
        </p:nvSpPr>
        <p:spPr>
          <a:xfrm>
            <a:off x="457725" y="2290650"/>
            <a:ext cx="5088000" cy="244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A primeira estrutura de repetição que veremos </a:t>
            </a:r>
            <a:r>
              <a:rPr b="1" lang="pt-BR" sz="1350">
                <a:solidFill>
                  <a:schemeClr val="dk1"/>
                </a:solidFill>
                <a:latin typeface="DM Sans"/>
                <a:ea typeface="DM Sans"/>
                <a:cs typeface="DM Sans"/>
                <a:sym typeface="DM Sans"/>
              </a:rPr>
              <a:t>repete um bloco de comandos enquanto determinada condição for verdadeira.</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lang="pt-BR" sz="1350">
                <a:solidFill>
                  <a:schemeClr val="dk1"/>
                </a:solidFill>
                <a:latin typeface="DM Sans"/>
                <a:ea typeface="DM Sans"/>
                <a:cs typeface="DM Sans"/>
                <a:sym typeface="DM Sans"/>
              </a:rPr>
              <a:t>O teste da condição é feito antes da execução do bloco.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350">
                <a:solidFill>
                  <a:schemeClr val="dk1"/>
                </a:solidFill>
                <a:latin typeface="DM Sans"/>
                <a:ea typeface="DM Sans"/>
                <a:cs typeface="DM Sans"/>
                <a:sym typeface="DM Sans"/>
              </a:rPr>
              <a:t>Cada execução do bloco é chamada de uma iteração.</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i="1" lang="pt-BR" sz="1350">
                <a:solidFill>
                  <a:schemeClr val="dk1"/>
                </a:solidFill>
                <a:latin typeface="DM Sans"/>
                <a:ea typeface="DM Sans"/>
                <a:cs typeface="DM Sans"/>
                <a:sym typeface="DM Sans"/>
              </a:rPr>
              <a:t>while condição:</a:t>
            </a:r>
            <a:endParaRPr i="1"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i="1" lang="pt-BR" sz="1350">
                <a:solidFill>
                  <a:schemeClr val="dk1"/>
                </a:solidFill>
                <a:latin typeface="DM Sans"/>
                <a:ea typeface="DM Sans"/>
                <a:cs typeface="DM Sans"/>
                <a:sym typeface="DM Sans"/>
              </a:rPr>
              <a:t>    # bloco de código</a:t>
            </a:r>
            <a:endParaRPr sz="1350">
              <a:solidFill>
                <a:schemeClr val="dk1"/>
              </a:solidFill>
              <a:highlight>
                <a:srgbClr val="EAFF6A"/>
              </a:highlight>
              <a:latin typeface="DM Sans"/>
              <a:ea typeface="DM Sans"/>
              <a:cs typeface="DM Sans"/>
              <a:sym typeface="DM Sans"/>
            </a:endParaRPr>
          </a:p>
        </p:txBody>
      </p:sp>
      <p:pic>
        <p:nvPicPr>
          <p:cNvPr id="421" name="Google Shape;421;p94"/>
          <p:cNvPicPr preferRelativeResize="0"/>
          <p:nvPr/>
        </p:nvPicPr>
        <p:blipFill rotWithShape="1">
          <a:blip r:embed="rId5">
            <a:alphaModFix/>
          </a:blip>
          <a:srcRect b="0" l="0" r="0" t="7791"/>
          <a:stretch/>
        </p:blipFill>
        <p:spPr>
          <a:xfrm>
            <a:off x="6027975" y="719700"/>
            <a:ext cx="1917150" cy="2143900"/>
          </a:xfrm>
          <a:prstGeom prst="rect">
            <a:avLst/>
          </a:prstGeom>
          <a:noFill/>
          <a:ln>
            <a:noFill/>
          </a:ln>
        </p:spPr>
      </p:pic>
      <p:pic>
        <p:nvPicPr>
          <p:cNvPr id="422" name="Google Shape;422;p94"/>
          <p:cNvPicPr preferRelativeResize="0"/>
          <p:nvPr/>
        </p:nvPicPr>
        <p:blipFill>
          <a:blip r:embed="rId6">
            <a:alphaModFix/>
          </a:blip>
          <a:stretch>
            <a:fillRect/>
          </a:stretch>
        </p:blipFill>
        <p:spPr>
          <a:xfrm>
            <a:off x="5932625" y="2878900"/>
            <a:ext cx="2734945" cy="1265500"/>
          </a:xfrm>
          <a:prstGeom prst="rect">
            <a:avLst/>
          </a:prstGeom>
          <a:noFill/>
          <a:ln>
            <a:noFill/>
          </a:ln>
        </p:spPr>
      </p:pic>
      <p:sp>
        <p:nvSpPr>
          <p:cNvPr id="423" name="Google Shape;423;p94"/>
          <p:cNvSpPr txBox="1"/>
          <p:nvPr/>
        </p:nvSpPr>
        <p:spPr>
          <a:xfrm>
            <a:off x="5902325" y="418087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pt-BR" sz="1000">
                <a:solidFill>
                  <a:schemeClr val="dk2"/>
                </a:solidFill>
                <a:highlight>
                  <a:srgbClr val="EAFF6A"/>
                </a:highlight>
                <a:latin typeface="DM Sans"/>
                <a:ea typeface="DM Sans"/>
                <a:cs typeface="DM Sans"/>
                <a:sym typeface="DM Sans"/>
              </a:rPr>
              <a:t>Cuidado com loops infinitos!!</a:t>
            </a:r>
            <a:endParaRPr sz="100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7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286" name="Google Shape;286;p7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287" name="Google Shape;287;p7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9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29" name="Google Shape;429;p9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30" name="Google Shape;430;p95"/>
          <p:cNvSpPr txBox="1"/>
          <p:nvPr/>
        </p:nvSpPr>
        <p:spPr>
          <a:xfrm>
            <a:off x="457725" y="1071050"/>
            <a:ext cx="4730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Estruturas de Repetição - for</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31" name="Google Shape;431;p95"/>
          <p:cNvSpPr txBox="1"/>
          <p:nvPr/>
        </p:nvSpPr>
        <p:spPr>
          <a:xfrm>
            <a:off x="457725" y="2290650"/>
            <a:ext cx="5088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O </a:t>
            </a:r>
            <a:r>
              <a:rPr b="1" lang="pt-BR" sz="1350">
                <a:solidFill>
                  <a:schemeClr val="dk1"/>
                </a:solidFill>
                <a:highlight>
                  <a:srgbClr val="EAFF6A"/>
                </a:highlight>
                <a:latin typeface="DM Sans"/>
                <a:ea typeface="DM Sans"/>
                <a:cs typeface="DM Sans"/>
                <a:sym typeface="DM Sans"/>
              </a:rPr>
              <a:t>loop "for"</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é utilizado quando se sabe exatamente quantas vezes será necessário repetir um bloco de código. Ele repete o bloco de código uma vez para cada elemento em uma sequência.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i="1" lang="pt-BR" sz="1350">
                <a:solidFill>
                  <a:schemeClr val="dk2"/>
                </a:solidFill>
                <a:latin typeface="DM Sans"/>
                <a:ea typeface="DM Sans"/>
                <a:cs typeface="DM Sans"/>
                <a:sym typeface="DM Sans"/>
              </a:rPr>
              <a:t>for elemento in sequência:</a:t>
            </a:r>
            <a:endParaRPr i="1" sz="1350">
              <a:solidFill>
                <a:schemeClr val="dk2"/>
              </a:solidFill>
              <a:latin typeface="DM Sans"/>
              <a:ea typeface="DM Sans"/>
              <a:cs typeface="DM Sans"/>
              <a:sym typeface="DM Sans"/>
            </a:endParaRPr>
          </a:p>
          <a:p>
            <a:pPr indent="0" lvl="0" marL="0" rtl="0" algn="l">
              <a:spcBef>
                <a:spcPts val="0"/>
              </a:spcBef>
              <a:spcAft>
                <a:spcPts val="0"/>
              </a:spcAft>
              <a:buNone/>
            </a:pPr>
            <a:r>
              <a:rPr i="1" lang="pt-BR" sz="1350">
                <a:solidFill>
                  <a:schemeClr val="dk2"/>
                </a:solidFill>
                <a:latin typeface="DM Sans"/>
                <a:ea typeface="DM Sans"/>
                <a:cs typeface="DM Sans"/>
                <a:sym typeface="DM Sans"/>
              </a:rPr>
              <a:t>    # bloco de código</a:t>
            </a:r>
            <a:r>
              <a:rPr i="1" lang="pt-BR" sz="1350">
                <a:solidFill>
                  <a:schemeClr val="dk1"/>
                </a:solidFill>
                <a:latin typeface="DM Sans"/>
                <a:ea typeface="DM Sans"/>
                <a:cs typeface="DM Sans"/>
                <a:sym typeface="DM Sans"/>
              </a:rPr>
              <a:t> </a:t>
            </a:r>
            <a:endParaRPr i="1" sz="1350">
              <a:solidFill>
                <a:schemeClr val="dk1"/>
              </a:solidFill>
              <a:latin typeface="DM Sans"/>
              <a:ea typeface="DM Sans"/>
              <a:cs typeface="DM Sans"/>
              <a:sym typeface="DM Sans"/>
            </a:endParaRPr>
          </a:p>
          <a:p>
            <a:pPr indent="0" lvl="0" marL="0" rtl="0" algn="l">
              <a:spcBef>
                <a:spcPts val="0"/>
              </a:spcBef>
              <a:spcAft>
                <a:spcPts val="0"/>
              </a:spcAft>
              <a:buNone/>
            </a:pPr>
            <a:r>
              <a:t/>
            </a:r>
            <a:endParaRPr i="1" sz="1350">
              <a:solidFill>
                <a:schemeClr val="dk1"/>
              </a:solidFill>
              <a:latin typeface="DM Sans"/>
              <a:ea typeface="DM Sans"/>
              <a:cs typeface="DM Sans"/>
              <a:sym typeface="DM Sans"/>
            </a:endParaRPr>
          </a:p>
          <a:p>
            <a:pPr indent="0" lvl="0" marL="0" rtl="0" algn="l">
              <a:spcBef>
                <a:spcPts val="0"/>
              </a:spcBef>
              <a:spcAft>
                <a:spcPts val="0"/>
              </a:spcAft>
              <a:buNone/>
            </a:pPr>
            <a:r>
              <a:t/>
            </a:r>
            <a:endParaRPr i="1"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A "sequência" pode ser uma lista, uma tupla, um conjunto, uma string ou qualquer objeto iterável em Python.</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i="1" sz="1350">
              <a:solidFill>
                <a:schemeClr val="dk1"/>
              </a:solidFill>
              <a:latin typeface="DM Sans"/>
              <a:ea typeface="DM Sans"/>
              <a:cs typeface="DM Sans"/>
              <a:sym typeface="DM Sans"/>
            </a:endParaRPr>
          </a:p>
        </p:txBody>
      </p:sp>
      <p:pic>
        <p:nvPicPr>
          <p:cNvPr id="432" name="Google Shape;432;p95"/>
          <p:cNvPicPr preferRelativeResize="0"/>
          <p:nvPr/>
        </p:nvPicPr>
        <p:blipFill>
          <a:blip r:embed="rId5">
            <a:alphaModFix/>
          </a:blip>
          <a:stretch>
            <a:fillRect/>
          </a:stretch>
        </p:blipFill>
        <p:spPr>
          <a:xfrm>
            <a:off x="6243500" y="309921"/>
            <a:ext cx="1722707" cy="1477775"/>
          </a:xfrm>
          <a:prstGeom prst="rect">
            <a:avLst/>
          </a:prstGeom>
          <a:noFill/>
          <a:ln>
            <a:noFill/>
          </a:ln>
        </p:spPr>
      </p:pic>
      <p:pic>
        <p:nvPicPr>
          <p:cNvPr id="433" name="Google Shape;433;p95"/>
          <p:cNvPicPr preferRelativeResize="0"/>
          <p:nvPr/>
        </p:nvPicPr>
        <p:blipFill>
          <a:blip r:embed="rId6">
            <a:alphaModFix/>
          </a:blip>
          <a:stretch>
            <a:fillRect/>
          </a:stretch>
        </p:blipFill>
        <p:spPr>
          <a:xfrm>
            <a:off x="6243493" y="1839029"/>
            <a:ext cx="1520020" cy="1324183"/>
          </a:xfrm>
          <a:prstGeom prst="rect">
            <a:avLst/>
          </a:prstGeom>
          <a:noFill/>
          <a:ln>
            <a:noFill/>
          </a:ln>
        </p:spPr>
      </p:pic>
      <p:pic>
        <p:nvPicPr>
          <p:cNvPr id="434" name="Google Shape;434;p95"/>
          <p:cNvPicPr preferRelativeResize="0"/>
          <p:nvPr/>
        </p:nvPicPr>
        <p:blipFill>
          <a:blip r:embed="rId7">
            <a:alphaModFix/>
          </a:blip>
          <a:stretch>
            <a:fillRect/>
          </a:stretch>
        </p:blipFill>
        <p:spPr>
          <a:xfrm>
            <a:off x="6167304" y="3214529"/>
            <a:ext cx="1597146" cy="14777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9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40" name="Google Shape;440;p9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41" name="Google Shape;441;p96"/>
          <p:cNvSpPr txBox="1"/>
          <p:nvPr/>
        </p:nvSpPr>
        <p:spPr>
          <a:xfrm>
            <a:off x="457725" y="1071050"/>
            <a:ext cx="4730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Estruturas de Repetição - for</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42" name="Google Shape;442;p96"/>
          <p:cNvSpPr txBox="1"/>
          <p:nvPr/>
        </p:nvSpPr>
        <p:spPr>
          <a:xfrm>
            <a:off x="457725" y="2484600"/>
            <a:ext cx="50880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A função </a:t>
            </a:r>
            <a:r>
              <a:rPr b="1" lang="pt-BR" sz="1350">
                <a:solidFill>
                  <a:schemeClr val="dk1"/>
                </a:solidFill>
                <a:latin typeface="DM Sans"/>
                <a:ea typeface="DM Sans"/>
                <a:cs typeface="DM Sans"/>
                <a:sym typeface="DM Sans"/>
              </a:rPr>
              <a:t>"range()"</a:t>
            </a:r>
            <a:r>
              <a:rPr lang="pt-BR" sz="1350">
                <a:solidFill>
                  <a:schemeClr val="dk1"/>
                </a:solidFill>
                <a:latin typeface="DM Sans"/>
                <a:ea typeface="DM Sans"/>
                <a:cs typeface="DM Sans"/>
                <a:sym typeface="DM Sans"/>
              </a:rPr>
              <a:t> cria sequências numéricas para serem utilizadas em loops.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rgbClr val="E9950C"/>
                </a:solidFill>
                <a:highlight>
                  <a:schemeClr val="dk1"/>
                </a:highlight>
                <a:latin typeface="DM Sans"/>
                <a:ea typeface="DM Sans"/>
                <a:cs typeface="DM Sans"/>
                <a:sym typeface="DM Sans"/>
              </a:rPr>
              <a:t>range</a:t>
            </a:r>
            <a:r>
              <a:rPr lang="pt-BR" sz="1350">
                <a:solidFill>
                  <a:schemeClr val="lt1"/>
                </a:solidFill>
                <a:highlight>
                  <a:schemeClr val="dk1"/>
                </a:highlight>
                <a:latin typeface="DM Sans"/>
                <a:ea typeface="DM Sans"/>
                <a:cs typeface="DM Sans"/>
                <a:sym typeface="DM Sans"/>
              </a:rPr>
              <a:t>(início, fim, incremento)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443" name="Google Shape;443;p96"/>
          <p:cNvPicPr preferRelativeResize="0"/>
          <p:nvPr/>
        </p:nvPicPr>
        <p:blipFill>
          <a:blip r:embed="rId5">
            <a:alphaModFix/>
          </a:blip>
          <a:stretch>
            <a:fillRect/>
          </a:stretch>
        </p:blipFill>
        <p:spPr>
          <a:xfrm>
            <a:off x="6577925" y="350325"/>
            <a:ext cx="1551405" cy="1388100"/>
          </a:xfrm>
          <a:prstGeom prst="rect">
            <a:avLst/>
          </a:prstGeom>
          <a:noFill/>
          <a:ln>
            <a:noFill/>
          </a:ln>
        </p:spPr>
      </p:pic>
      <p:pic>
        <p:nvPicPr>
          <p:cNvPr id="444" name="Google Shape;444;p96"/>
          <p:cNvPicPr preferRelativeResize="0"/>
          <p:nvPr/>
        </p:nvPicPr>
        <p:blipFill>
          <a:blip r:embed="rId6">
            <a:alphaModFix/>
          </a:blip>
          <a:stretch>
            <a:fillRect/>
          </a:stretch>
        </p:blipFill>
        <p:spPr>
          <a:xfrm>
            <a:off x="6577918" y="1738425"/>
            <a:ext cx="1620113" cy="1388100"/>
          </a:xfrm>
          <a:prstGeom prst="rect">
            <a:avLst/>
          </a:prstGeom>
          <a:noFill/>
          <a:ln>
            <a:noFill/>
          </a:ln>
        </p:spPr>
      </p:pic>
      <p:pic>
        <p:nvPicPr>
          <p:cNvPr id="445" name="Google Shape;445;p96"/>
          <p:cNvPicPr preferRelativeResize="0"/>
          <p:nvPr/>
        </p:nvPicPr>
        <p:blipFill>
          <a:blip r:embed="rId7">
            <a:alphaModFix/>
          </a:blip>
          <a:stretch>
            <a:fillRect/>
          </a:stretch>
        </p:blipFill>
        <p:spPr>
          <a:xfrm>
            <a:off x="6470693" y="3215350"/>
            <a:ext cx="1834561" cy="1388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9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51" name="Google Shape;451;p9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52" name="Google Shape;452;p97"/>
          <p:cNvSpPr txBox="1"/>
          <p:nvPr/>
        </p:nvSpPr>
        <p:spPr>
          <a:xfrm>
            <a:off x="457725" y="1071050"/>
            <a:ext cx="4730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Estruturas de Repetição - for</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53" name="Google Shape;453;p97"/>
          <p:cNvSpPr txBox="1"/>
          <p:nvPr/>
        </p:nvSpPr>
        <p:spPr>
          <a:xfrm>
            <a:off x="457725" y="2484600"/>
            <a:ext cx="5088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break</a:t>
            </a:r>
            <a:r>
              <a:rPr lang="pt-BR" sz="1350">
                <a:solidFill>
                  <a:schemeClr val="dk1"/>
                </a:solidFill>
                <a:latin typeface="DM Sans"/>
                <a:ea typeface="DM Sans"/>
                <a:cs typeface="DM Sans"/>
                <a:sym typeface="DM Sans"/>
              </a:rPr>
              <a:t>: utilizada para interromper um loop imediatamente quando uma determinada condição é satisfeita.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continue</a:t>
            </a:r>
            <a:r>
              <a:rPr lang="pt-BR" sz="1350">
                <a:solidFill>
                  <a:schemeClr val="dk1"/>
                </a:solidFill>
                <a:latin typeface="DM Sans"/>
                <a:ea typeface="DM Sans"/>
                <a:cs typeface="DM Sans"/>
                <a:sym typeface="DM Sans"/>
              </a:rPr>
              <a:t>: utilizada para pular uma iteração de um loop quando uma determinada condição é satisfeita.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454" name="Google Shape;454;p97"/>
          <p:cNvPicPr preferRelativeResize="0"/>
          <p:nvPr/>
        </p:nvPicPr>
        <p:blipFill>
          <a:blip r:embed="rId5">
            <a:alphaModFix/>
          </a:blip>
          <a:stretch>
            <a:fillRect/>
          </a:stretch>
        </p:blipFill>
        <p:spPr>
          <a:xfrm>
            <a:off x="6599573" y="567187"/>
            <a:ext cx="1575583" cy="1929022"/>
          </a:xfrm>
          <a:prstGeom prst="rect">
            <a:avLst/>
          </a:prstGeom>
          <a:noFill/>
          <a:ln>
            <a:noFill/>
          </a:ln>
        </p:spPr>
      </p:pic>
      <p:pic>
        <p:nvPicPr>
          <p:cNvPr id="455" name="Google Shape;455;p97"/>
          <p:cNvPicPr preferRelativeResize="0"/>
          <p:nvPr/>
        </p:nvPicPr>
        <p:blipFill>
          <a:blip r:embed="rId6">
            <a:alphaModFix/>
          </a:blip>
          <a:stretch>
            <a:fillRect/>
          </a:stretch>
        </p:blipFill>
        <p:spPr>
          <a:xfrm>
            <a:off x="6599573" y="2647290"/>
            <a:ext cx="1641725" cy="19290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9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61" name="Google Shape;461;p9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62" name="Google Shape;462;p98"/>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Iterador</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63" name="Google Shape;463;p98"/>
          <p:cNvSpPr txBox="1"/>
          <p:nvPr/>
        </p:nvSpPr>
        <p:spPr>
          <a:xfrm>
            <a:off x="457725" y="1902350"/>
            <a:ext cx="5088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O iterador permite percorrer os elementos de uma coleção de dados de forma sequencial sem precisar conhecer a estrutura interna da coleção.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O método </a:t>
            </a:r>
            <a:r>
              <a:rPr b="1" lang="pt-BR" sz="1350">
                <a:solidFill>
                  <a:schemeClr val="dk1"/>
                </a:solidFill>
                <a:latin typeface="DM Sans"/>
                <a:ea typeface="DM Sans"/>
                <a:cs typeface="DM Sans"/>
                <a:sym typeface="DM Sans"/>
              </a:rPr>
              <a:t>__next__()</a:t>
            </a:r>
            <a:r>
              <a:rPr lang="pt-BR" sz="1350">
                <a:solidFill>
                  <a:schemeClr val="dk1"/>
                </a:solidFill>
                <a:latin typeface="DM Sans"/>
                <a:ea typeface="DM Sans"/>
                <a:cs typeface="DM Sans"/>
                <a:sym typeface="DM Sans"/>
              </a:rPr>
              <a:t> retorna o próximo elemento da coleção, caso exista.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464" name="Google Shape;464;p98"/>
          <p:cNvPicPr preferRelativeResize="0"/>
          <p:nvPr/>
        </p:nvPicPr>
        <p:blipFill>
          <a:blip r:embed="rId5">
            <a:alphaModFix/>
          </a:blip>
          <a:stretch>
            <a:fillRect/>
          </a:stretch>
        </p:blipFill>
        <p:spPr>
          <a:xfrm>
            <a:off x="6042475" y="459500"/>
            <a:ext cx="2815126" cy="3193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469" name="Google Shape;469;p99"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470" name="Google Shape;470;p99"/>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71" name="Google Shape;471;p99"/>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5" name="Shape 475"/>
        <p:cNvGrpSpPr/>
        <p:nvPr/>
      </p:nvGrpSpPr>
      <p:grpSpPr>
        <a:xfrm>
          <a:off x="0" y="0"/>
          <a:ext cx="0" cy="0"/>
          <a:chOff x="0" y="0"/>
          <a:chExt cx="0" cy="0"/>
        </a:xfrm>
      </p:grpSpPr>
      <p:sp>
        <p:nvSpPr>
          <p:cNvPr id="476" name="Google Shape;476;p100"/>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77" name="Google Shape;477;p100"/>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478" name="Google Shape;478;p100"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p101"/>
          <p:cNvGrpSpPr/>
          <p:nvPr/>
        </p:nvGrpSpPr>
        <p:grpSpPr>
          <a:xfrm>
            <a:off x="4202551" y="994261"/>
            <a:ext cx="738900" cy="738974"/>
            <a:chOff x="974706" y="2467173"/>
            <a:chExt cx="738900" cy="738900"/>
          </a:xfrm>
        </p:grpSpPr>
        <p:sp>
          <p:nvSpPr>
            <p:cNvPr id="484" name="Google Shape;484;p10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10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86" name="Google Shape;486;p101"/>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sp>
        <p:nvSpPr>
          <p:cNvPr id="487" name="Google Shape;487;p101"/>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30 minutos</a:t>
            </a:r>
            <a:endParaRPr sz="2000">
              <a:solidFill>
                <a:srgbClr val="999999"/>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grpSp>
        <p:nvGrpSpPr>
          <p:cNvPr id="492" name="Google Shape;492;p102"/>
          <p:cNvGrpSpPr/>
          <p:nvPr/>
        </p:nvGrpSpPr>
        <p:grpSpPr>
          <a:xfrm>
            <a:off x="501452" y="483061"/>
            <a:ext cx="401518" cy="401518"/>
            <a:chOff x="974706" y="2467173"/>
            <a:chExt cx="738900" cy="738900"/>
          </a:xfrm>
        </p:grpSpPr>
        <p:sp>
          <p:nvSpPr>
            <p:cNvPr id="493" name="Google Shape;493;p10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 name="Google Shape;494;p10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95" name="Google Shape;495;p102"/>
          <p:cNvSpPr txBox="1"/>
          <p:nvPr/>
        </p:nvSpPr>
        <p:spPr>
          <a:xfrm>
            <a:off x="501450" y="884575"/>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pic>
        <p:nvPicPr>
          <p:cNvPr id="496" name="Google Shape;496;p10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97" name="Google Shape;497;p102"/>
          <p:cNvSpPr txBox="1"/>
          <p:nvPr/>
        </p:nvSpPr>
        <p:spPr>
          <a:xfrm>
            <a:off x="580575" y="2014175"/>
            <a:ext cx="68829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da atividade.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latin typeface="DM Sans"/>
                <a:ea typeface="DM Sans"/>
                <a:cs typeface="DM Sans"/>
                <a:sym typeface="DM Sans"/>
              </a:rPr>
              <a:t>Escreva um programa que receba um número inteiro e exiba se ele é par ou ímpar.</a:t>
            </a:r>
            <a:endParaRPr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latin typeface="DM Sans"/>
                <a:ea typeface="DM Sans"/>
                <a:cs typeface="DM Sans"/>
                <a:sym typeface="DM Sans"/>
              </a:rPr>
              <a:t>Escreva um programa em Python que solicita ao usuário uma frase e, em seguida, exibe cada palavra e seu número de caracteres.</a:t>
            </a:r>
            <a:endParaRPr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latin typeface="DM Sans"/>
                <a:ea typeface="DM Sans"/>
                <a:cs typeface="DM Sans"/>
                <a:sym typeface="DM Sans"/>
              </a:rPr>
              <a:t>Crie um programa em Python que solicita ao usuário uma senha numérica de 4 dígitos. O programa deve repetir essa solicitação até que o usuário informe a senha correta (1234).</a:t>
            </a:r>
            <a:endParaRPr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latin typeface="DM Sans"/>
                <a:ea typeface="DM Sans"/>
                <a:cs typeface="DM Sans"/>
                <a:sym typeface="DM Sans"/>
              </a:rPr>
              <a:t>Escreva um programa que dado um valor n calcula o fatorial de n.</a:t>
            </a:r>
            <a:endParaRPr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latin typeface="DM Sans"/>
                <a:ea typeface="DM Sans"/>
                <a:cs typeface="DM Sans"/>
                <a:sym typeface="DM Sans"/>
              </a:rPr>
              <a:t>Crie um dicionário com os dados da tabela ao lado, crie um loop</a:t>
            </a:r>
            <a:endParaRPr sz="1350">
              <a:latin typeface="DM Sans"/>
              <a:ea typeface="DM Sans"/>
              <a:cs typeface="DM Sans"/>
              <a:sym typeface="DM Sans"/>
            </a:endParaRPr>
          </a:p>
          <a:p>
            <a:pPr indent="0" lvl="0" marL="457200" rtl="0" algn="l">
              <a:spcBef>
                <a:spcPts val="0"/>
              </a:spcBef>
              <a:spcAft>
                <a:spcPts val="0"/>
              </a:spcAft>
              <a:buNone/>
            </a:pPr>
            <a:r>
              <a:rPr lang="pt-BR" sz="1350">
                <a:latin typeface="DM Sans"/>
                <a:ea typeface="DM Sans"/>
                <a:cs typeface="DM Sans"/>
                <a:sym typeface="DM Sans"/>
              </a:rPr>
              <a:t>para exibir os valores.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98" name="Google Shape;498;p10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pic>
        <p:nvPicPr>
          <p:cNvPr id="499" name="Google Shape;499;p102"/>
          <p:cNvPicPr preferRelativeResize="0"/>
          <p:nvPr/>
        </p:nvPicPr>
        <p:blipFill>
          <a:blip r:embed="rId5">
            <a:alphaModFix/>
          </a:blip>
          <a:stretch>
            <a:fillRect/>
          </a:stretch>
        </p:blipFill>
        <p:spPr>
          <a:xfrm>
            <a:off x="6402600" y="3867050"/>
            <a:ext cx="1408825" cy="1204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103"/>
          <p:cNvGrpSpPr/>
          <p:nvPr/>
        </p:nvGrpSpPr>
        <p:grpSpPr>
          <a:xfrm>
            <a:off x="501452" y="483061"/>
            <a:ext cx="401518" cy="401518"/>
            <a:chOff x="974706" y="2467173"/>
            <a:chExt cx="738900" cy="738900"/>
          </a:xfrm>
        </p:grpSpPr>
        <p:sp>
          <p:nvSpPr>
            <p:cNvPr id="505" name="Google Shape;505;p10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10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07" name="Google Shape;507;p103"/>
          <p:cNvSpPr txBox="1"/>
          <p:nvPr/>
        </p:nvSpPr>
        <p:spPr>
          <a:xfrm>
            <a:off x="501450" y="2053450"/>
            <a:ext cx="73632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atividade?</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pt-BR" sz="3000">
                <a:solidFill>
                  <a:schemeClr val="dk1"/>
                </a:solidFill>
                <a:latin typeface="DM Sans"/>
                <a:ea typeface="DM Sans"/>
                <a:cs typeface="DM Sans"/>
                <a:sym typeface="DM Sans"/>
              </a:rPr>
              <a:t>Momento de feedback</a:t>
            </a:r>
            <a:endParaRPr sz="3000">
              <a:solidFill>
                <a:schemeClr val="dk1"/>
              </a:solidFill>
              <a:latin typeface="DM Sans"/>
              <a:ea typeface="DM Sans"/>
              <a:cs typeface="DM Sans"/>
              <a:sym typeface="DM Sans"/>
            </a:endParaRPr>
          </a:p>
        </p:txBody>
      </p:sp>
      <p:pic>
        <p:nvPicPr>
          <p:cNvPr id="508" name="Google Shape;508;p10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09" name="Google Shape;509;p10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3" name="Shape 513"/>
        <p:cNvGrpSpPr/>
        <p:nvPr/>
      </p:nvGrpSpPr>
      <p:grpSpPr>
        <a:xfrm>
          <a:off x="0" y="0"/>
          <a:ext cx="0" cy="0"/>
          <a:chOff x="0" y="0"/>
          <a:chExt cx="0" cy="0"/>
        </a:xfrm>
      </p:grpSpPr>
      <p:sp>
        <p:nvSpPr>
          <p:cNvPr id="514" name="Google Shape;514;p104"/>
          <p:cNvSpPr txBox="1"/>
          <p:nvPr/>
        </p:nvSpPr>
        <p:spPr>
          <a:xfrm>
            <a:off x="974550" y="2202300"/>
            <a:ext cx="71949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500">
                <a:solidFill>
                  <a:schemeClr val="dk1"/>
                </a:solidFill>
                <a:highlight>
                  <a:srgbClr val="EA90FF"/>
                </a:highlight>
                <a:latin typeface="DM Sans"/>
                <a:ea typeface="DM Sans"/>
                <a:cs typeface="DM Sans"/>
                <a:sym typeface="DM Sans"/>
              </a:rPr>
              <a:t>Indicação para equipe de aula:</a:t>
            </a:r>
            <a:r>
              <a:rPr b="1" lang="pt-BR" sz="2500">
                <a:solidFill>
                  <a:schemeClr val="dk1"/>
                </a:solidFill>
                <a:latin typeface="DM Sans"/>
                <a:ea typeface="DM Sans"/>
                <a:cs typeface="DM Sans"/>
                <a:sym typeface="DM Sans"/>
              </a:rPr>
              <a:t> </a:t>
            </a:r>
            <a:r>
              <a:rPr lang="pt-BR" sz="2500">
                <a:solidFill>
                  <a:schemeClr val="dk1"/>
                </a:solidFill>
                <a:latin typeface="DM Sans"/>
                <a:ea typeface="DM Sans"/>
                <a:cs typeface="DM Sans"/>
                <a:sym typeface="DM Sans"/>
              </a:rPr>
              <a:t>Convide os estudantes a apresentarem suas resoluções e dê um feedbacks sobre o uso. Se não for possível realizar a correção nessa aula, inicie a próxima aula com a resolução.</a:t>
            </a:r>
            <a:endParaRPr sz="25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7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293" name="Google Shape;293;p78"/>
          <p:cNvSpPr txBox="1"/>
          <p:nvPr/>
        </p:nvSpPr>
        <p:spPr>
          <a:xfrm>
            <a:off x="370675" y="2368625"/>
            <a:ext cx="35721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Variáveis: int, float, string, boolean </a:t>
            </a:r>
            <a:endParaRPr sz="1350">
              <a:solidFill>
                <a:schemeClr val="lt1"/>
              </a:solidFill>
              <a:latin typeface="DM Sans"/>
              <a:ea typeface="DM Sans"/>
              <a:cs typeface="DM Sans"/>
              <a:sym typeface="DM Sans"/>
            </a:endParaRPr>
          </a:p>
          <a:p>
            <a:pPr indent="0" lvl="0" marL="457200" rtl="0" algn="l">
              <a:spcBef>
                <a:spcPts val="1000"/>
              </a:spcBef>
              <a:spcAft>
                <a:spcPts val="0"/>
              </a:spcAft>
              <a:buNone/>
            </a:pPr>
            <a:r>
              <a:t/>
            </a:r>
            <a:endParaRPr sz="1350">
              <a:solidFill>
                <a:schemeClr val="lt1"/>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pic>
        <p:nvPicPr>
          <p:cNvPr id="294" name="Google Shape;294;p78"/>
          <p:cNvPicPr preferRelativeResize="0"/>
          <p:nvPr/>
        </p:nvPicPr>
        <p:blipFill>
          <a:blip r:embed="rId3">
            <a:alphaModFix/>
          </a:blip>
          <a:stretch>
            <a:fillRect/>
          </a:stretch>
        </p:blipFill>
        <p:spPr>
          <a:xfrm>
            <a:off x="4340150" y="2761025"/>
            <a:ext cx="1363726" cy="1311425"/>
          </a:xfrm>
          <a:prstGeom prst="rect">
            <a:avLst/>
          </a:prstGeom>
          <a:noFill/>
          <a:ln>
            <a:noFill/>
          </a:ln>
        </p:spPr>
      </p:pic>
      <p:sp>
        <p:nvSpPr>
          <p:cNvPr id="295" name="Google Shape;295;p78"/>
          <p:cNvSpPr txBox="1"/>
          <p:nvPr/>
        </p:nvSpPr>
        <p:spPr>
          <a:xfrm>
            <a:off x="41533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Indexação</a:t>
            </a:r>
            <a:endParaRPr sz="1350">
              <a:solidFill>
                <a:schemeClr val="lt1"/>
              </a:solidFill>
              <a:latin typeface="DM Sans"/>
              <a:ea typeface="DM Sans"/>
              <a:cs typeface="DM Sans"/>
              <a:sym typeface="DM Sans"/>
            </a:endParaRPr>
          </a:p>
        </p:txBody>
      </p:sp>
      <p:pic>
        <p:nvPicPr>
          <p:cNvPr id="296" name="Google Shape;296;p78"/>
          <p:cNvPicPr preferRelativeResize="0"/>
          <p:nvPr/>
        </p:nvPicPr>
        <p:blipFill>
          <a:blip r:embed="rId4">
            <a:alphaModFix/>
          </a:blip>
          <a:stretch>
            <a:fillRect/>
          </a:stretch>
        </p:blipFill>
        <p:spPr>
          <a:xfrm>
            <a:off x="814212" y="2761013"/>
            <a:ext cx="2685025" cy="1311450"/>
          </a:xfrm>
          <a:prstGeom prst="rect">
            <a:avLst/>
          </a:prstGeom>
          <a:noFill/>
          <a:ln>
            <a:noFill/>
          </a:ln>
        </p:spPr>
      </p:pic>
      <p:sp>
        <p:nvSpPr>
          <p:cNvPr id="297" name="Google Shape;297;p78"/>
          <p:cNvSpPr txBox="1"/>
          <p:nvPr/>
        </p:nvSpPr>
        <p:spPr>
          <a:xfrm>
            <a:off x="6353150"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Input e Print</a:t>
            </a:r>
            <a:endParaRPr sz="1350">
              <a:solidFill>
                <a:schemeClr val="lt1"/>
              </a:solidFill>
              <a:latin typeface="DM Sans"/>
              <a:ea typeface="DM Sans"/>
              <a:cs typeface="DM Sans"/>
              <a:sym typeface="DM Sans"/>
            </a:endParaRPr>
          </a:p>
        </p:txBody>
      </p:sp>
      <p:pic>
        <p:nvPicPr>
          <p:cNvPr id="298" name="Google Shape;298;p78"/>
          <p:cNvPicPr preferRelativeResize="0"/>
          <p:nvPr/>
        </p:nvPicPr>
        <p:blipFill>
          <a:blip r:embed="rId5">
            <a:alphaModFix/>
          </a:blip>
          <a:stretch>
            <a:fillRect/>
          </a:stretch>
        </p:blipFill>
        <p:spPr>
          <a:xfrm>
            <a:off x="6468100" y="2827325"/>
            <a:ext cx="2156175" cy="868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0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3" name="Shape 523"/>
        <p:cNvGrpSpPr/>
        <p:nvPr/>
      </p:nvGrpSpPr>
      <p:grpSpPr>
        <a:xfrm>
          <a:off x="0" y="0"/>
          <a:ext cx="0" cy="0"/>
          <a:chOff x="0" y="0"/>
          <a:chExt cx="0" cy="0"/>
        </a:xfrm>
      </p:grpSpPr>
      <p:sp>
        <p:nvSpPr>
          <p:cNvPr id="524" name="Google Shape;524;p10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525" name="Google Shape;525;p106"/>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6"/>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527" name="Google Shape;527;p106"/>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528" name="Google Shape;528;p106"/>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106"/>
          <p:cNvCxnSpPr>
            <a:stCxn id="530" idx="6"/>
            <a:endCxn id="525"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531" name="Google Shape;531;p106"/>
          <p:cNvCxnSpPr>
            <a:stCxn id="525" idx="6"/>
            <a:endCxn id="528"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532" name="Google Shape;532;p106"/>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533" name="Google Shape;533;p106"/>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534" name="Google Shape;534;p106"/>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535" name="Google Shape;535;p106"/>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536" name="Google Shape;536;p106"/>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537" name="Google Shape;537;p106"/>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538" name="Google Shape;538;p106"/>
          <p:cNvGrpSpPr/>
          <p:nvPr/>
        </p:nvGrpSpPr>
        <p:grpSpPr>
          <a:xfrm>
            <a:off x="1731113" y="1953850"/>
            <a:ext cx="587100" cy="600300"/>
            <a:chOff x="1731113" y="1953850"/>
            <a:chExt cx="587100" cy="600300"/>
          </a:xfrm>
        </p:grpSpPr>
        <p:sp>
          <p:nvSpPr>
            <p:cNvPr id="530" name="Google Shape;530;p106"/>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6"/>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07"/>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545" name="Google Shape;545;p107"/>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546" name="Google Shape;546;p107"/>
          <p:cNvGrpSpPr/>
          <p:nvPr/>
        </p:nvGrpSpPr>
        <p:grpSpPr>
          <a:xfrm>
            <a:off x="1527125" y="2646775"/>
            <a:ext cx="3705225" cy="923925"/>
            <a:chOff x="4463725" y="2301200"/>
            <a:chExt cx="3705225" cy="923925"/>
          </a:xfrm>
        </p:grpSpPr>
        <p:pic>
          <p:nvPicPr>
            <p:cNvPr id="547" name="Google Shape;547;p107"/>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548" name="Google Shape;548;p107"/>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549" name="Google Shape;549;p107"/>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550" name="Google Shape;550;p107"/>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551" name="Google Shape;551;p107"/>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0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557" name="Google Shape;557;p108"/>
          <p:cNvGrpSpPr/>
          <p:nvPr/>
        </p:nvGrpSpPr>
        <p:grpSpPr>
          <a:xfrm>
            <a:off x="457358" y="468285"/>
            <a:ext cx="431074" cy="431074"/>
            <a:chOff x="4202550" y="994173"/>
            <a:chExt cx="738900" cy="738900"/>
          </a:xfrm>
        </p:grpSpPr>
        <p:sp>
          <p:nvSpPr>
            <p:cNvPr id="558" name="Google Shape;558;p10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59" name="Google Shape;559;p10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60" name="Google Shape;560;p10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61" name="Google Shape;561;p108"/>
          <p:cNvSpPr txBox="1"/>
          <p:nvPr/>
        </p:nvSpPr>
        <p:spPr>
          <a:xfrm>
            <a:off x="457350" y="1725800"/>
            <a:ext cx="5129400" cy="4548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chemeClr val="hlink"/>
                </a:solidFill>
                <a:latin typeface="DM Sans"/>
                <a:ea typeface="DM Sans"/>
                <a:cs typeface="DM Sans"/>
                <a:sym typeface="DM Sans"/>
                <a:hlinkClick r:id="rId4"/>
              </a:rPr>
              <a:t>Lista De Exercícios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Python Brasil</a:t>
            </a:r>
            <a:endParaRPr b="1" sz="1350">
              <a:solidFill>
                <a:schemeClr val="dk2"/>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109"/>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Benefícios 🎁</a:t>
            </a:r>
            <a:endParaRPr b="1" sz="4000">
              <a:solidFill>
                <a:srgbClr val="EAFF6A"/>
              </a:solidFill>
              <a:latin typeface="DM Sans"/>
              <a:ea typeface="DM Sans"/>
              <a:cs typeface="DM Sans"/>
              <a:sym typeface="DM Sans"/>
            </a:endParaRPr>
          </a:p>
        </p:txBody>
      </p:sp>
      <p:sp>
        <p:nvSpPr>
          <p:cNvPr id="567" name="Google Shape;567;p109"/>
          <p:cNvSpPr txBox="1"/>
          <p:nvPr/>
        </p:nvSpPr>
        <p:spPr>
          <a:xfrm>
            <a:off x="993100" y="1863750"/>
            <a:ext cx="70881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Você sabia que fazendo parte da comunidade Coderhouse você tem </a:t>
            </a:r>
            <a:r>
              <a:rPr b="1" lang="pt-BR" sz="2000">
                <a:solidFill>
                  <a:schemeClr val="dk1"/>
                </a:solidFill>
                <a:highlight>
                  <a:srgbClr val="EAFF6A"/>
                </a:highlight>
                <a:latin typeface="DM Sans"/>
                <a:ea typeface="DM Sans"/>
                <a:cs typeface="DM Sans"/>
                <a:sym typeface="DM Sans"/>
              </a:rPr>
              <a:t>20% de desconto adicional</a:t>
            </a:r>
            <a:r>
              <a:rPr b="1" lang="pt-BR" sz="2000">
                <a:solidFill>
                  <a:schemeClr val="lt1"/>
                </a:solidFill>
                <a:latin typeface="DM Sans"/>
                <a:ea typeface="DM Sans"/>
                <a:cs typeface="DM Sans"/>
                <a:sym typeface="DM Sans"/>
              </a:rPr>
              <a:t> em qualquer curso ou carreira fazendo a compra através da plataforma? 👀</a:t>
            </a:r>
            <a:endParaRPr b="1" sz="2000">
              <a:solidFill>
                <a:srgbClr val="DEFC52"/>
              </a:solidFill>
              <a:latin typeface="Helvetica Neue"/>
              <a:ea typeface="Helvetica Neue"/>
              <a:cs typeface="Helvetica Neue"/>
              <a:sym typeface="Helvetica Neue"/>
            </a:endParaRPr>
          </a:p>
        </p:txBody>
      </p:sp>
      <p:grpSp>
        <p:nvGrpSpPr>
          <p:cNvPr id="568" name="Google Shape;568;p109"/>
          <p:cNvGrpSpPr/>
          <p:nvPr/>
        </p:nvGrpSpPr>
        <p:grpSpPr>
          <a:xfrm>
            <a:off x="2965133" y="3538850"/>
            <a:ext cx="3213737" cy="785100"/>
            <a:chOff x="2815425" y="3385100"/>
            <a:chExt cx="3006302" cy="785100"/>
          </a:xfrm>
        </p:grpSpPr>
        <p:sp>
          <p:nvSpPr>
            <p:cNvPr id="569" name="Google Shape;569;p109"/>
            <p:cNvSpPr/>
            <p:nvPr/>
          </p:nvSpPr>
          <p:spPr>
            <a:xfrm>
              <a:off x="2815425" y="3408200"/>
              <a:ext cx="3006300" cy="7389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09"/>
            <p:cNvSpPr txBox="1"/>
            <p:nvPr/>
          </p:nvSpPr>
          <p:spPr>
            <a:xfrm>
              <a:off x="2815427" y="3385100"/>
              <a:ext cx="3006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DM Sans"/>
                  <a:ea typeface="DM Sans"/>
                  <a:cs typeface="DM Sans"/>
                  <a:sym typeface="DM Sans"/>
                </a:rPr>
                <a:t>No seu perfil, acesse a barra lateral e clique em 🛒</a:t>
              </a:r>
              <a:r>
                <a:rPr lang="pt-BR" sz="1300">
                  <a:solidFill>
                    <a:srgbClr val="EAFF6A"/>
                  </a:solidFill>
                  <a:latin typeface="DM Sans"/>
                  <a:ea typeface="DM Sans"/>
                  <a:cs typeface="DM Sans"/>
                  <a:sym typeface="DM Sans"/>
                </a:rPr>
                <a:t>Cursos e Carreiras. </a:t>
              </a:r>
              <a:r>
                <a:rPr lang="pt-BR" sz="1300">
                  <a:solidFill>
                    <a:schemeClr val="lt1"/>
                  </a:solidFill>
                  <a:latin typeface="DM Sans"/>
                  <a:ea typeface="DM Sans"/>
                  <a:cs typeface="DM Sans"/>
                  <a:sym typeface="DM Sans"/>
                </a:rPr>
                <a:t>Agora é só selecionar seu próximo passo!</a:t>
              </a:r>
              <a:endParaRPr sz="1300">
                <a:solidFill>
                  <a:schemeClr val="lt1"/>
                </a:solidFill>
                <a:latin typeface="DM Sans"/>
                <a:ea typeface="DM Sans"/>
                <a:cs typeface="DM Sans"/>
                <a:sym typeface="DM Sa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1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pt-BR" sz="4000">
                <a:solidFill>
                  <a:schemeClr val="accent6"/>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pt-BR" sz="4000">
                <a:solidFill>
                  <a:schemeClr val="lt1"/>
                </a:solidFill>
                <a:latin typeface="DM Sans"/>
                <a:ea typeface="DM Sans"/>
                <a:cs typeface="DM Sans"/>
                <a:sym typeface="DM Sans"/>
              </a:rPr>
              <a:t>da aula de hoje</a:t>
            </a:r>
            <a:endParaRPr b="1" sz="4000">
              <a:solidFill>
                <a:srgbClr val="EAFF6A"/>
              </a:solidFill>
              <a:latin typeface="DM Sans"/>
              <a:ea typeface="DM Sans"/>
              <a:cs typeface="DM Sans"/>
              <a:sym typeface="DM Sans"/>
            </a:endParaRPr>
          </a:p>
        </p:txBody>
      </p:sp>
      <p:sp>
        <p:nvSpPr>
          <p:cNvPr id="576" name="Google Shape;576;p110"/>
          <p:cNvSpPr txBox="1"/>
          <p:nvPr/>
        </p:nvSpPr>
        <p:spPr>
          <a:xfrm>
            <a:off x="2109143" y="2502363"/>
            <a:ext cx="4925700" cy="728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Condicionais: if. elif, else</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Estrutura de repetição: while, for</a:t>
            </a:r>
            <a:endParaRPr sz="1350">
              <a:solidFill>
                <a:schemeClr val="lt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11"/>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7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304" name="Google Shape;304;p79"/>
          <p:cNvSpPr txBox="1"/>
          <p:nvPr/>
        </p:nvSpPr>
        <p:spPr>
          <a:xfrm>
            <a:off x="4227875" y="2447400"/>
            <a:ext cx="35721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Estruturas de Dados</a:t>
            </a:r>
            <a:endParaRPr sz="1350">
              <a:solidFill>
                <a:schemeClr val="lt1"/>
              </a:solidFill>
              <a:latin typeface="DM Sans"/>
              <a:ea typeface="DM Sans"/>
              <a:cs typeface="DM Sans"/>
              <a:sym typeface="DM Sans"/>
            </a:endParaRPr>
          </a:p>
        </p:txBody>
      </p:sp>
      <p:graphicFrame>
        <p:nvGraphicFramePr>
          <p:cNvPr id="305" name="Google Shape;305;p79"/>
          <p:cNvGraphicFramePr/>
          <p:nvPr/>
        </p:nvGraphicFramePr>
        <p:xfrm>
          <a:off x="4227875" y="2980075"/>
          <a:ext cx="3000000" cy="3000000"/>
        </p:xfrm>
        <a:graphic>
          <a:graphicData uri="http://schemas.openxmlformats.org/drawingml/2006/table">
            <a:tbl>
              <a:tblPr>
                <a:noFill/>
                <a:tableStyleId>{09EA1CD2-3029-491F-B394-7E54F51177AD}</a:tableStyleId>
              </a:tblPr>
              <a:tblGrid>
                <a:gridCol w="867650"/>
                <a:gridCol w="867650"/>
                <a:gridCol w="867650"/>
                <a:gridCol w="867650"/>
                <a:gridCol w="867650"/>
              </a:tblGrid>
              <a:tr h="248350">
                <a:tc>
                  <a:txBody>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chemeClr val="lt2"/>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solidFill>
                            <a:schemeClr val="dk1"/>
                          </a:solidFill>
                          <a:latin typeface="DM Sans"/>
                          <a:ea typeface="DM Sans"/>
                          <a:cs typeface="DM Sans"/>
                          <a:sym typeface="DM Sans"/>
                        </a:rPr>
                        <a:t>list</a:t>
                      </a:r>
                      <a:endParaRPr b="1" sz="1000">
                        <a:solidFill>
                          <a:schemeClr val="dk1"/>
                        </a:solidFill>
                        <a:latin typeface="DM Sans"/>
                        <a:ea typeface="DM Sans"/>
                        <a:cs typeface="DM Sans"/>
                        <a:sym typeface="DM Sans"/>
                      </a:endParaRPr>
                    </a:p>
                  </a:txBody>
                  <a:tcPr marT="19050" marB="19050" marR="28575" marL="28575" anchor="b">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7625">
                      <a:solidFill>
                        <a:schemeClr val="lt2"/>
                      </a:solidFill>
                      <a:prstDash val="solid"/>
                      <a:round/>
                      <a:headEnd len="sm" w="sm" type="none"/>
                      <a:tailEnd len="sm" w="sm" type="none"/>
                    </a:lnT>
                    <a:lnB cap="flat" cmpd="sng" w="7625">
                      <a:solidFill>
                        <a:schemeClr val="lt2"/>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solidFill>
                            <a:schemeClr val="dk1"/>
                          </a:solidFill>
                          <a:latin typeface="DM Sans"/>
                          <a:ea typeface="DM Sans"/>
                          <a:cs typeface="DM Sans"/>
                          <a:sym typeface="DM Sans"/>
                        </a:rPr>
                        <a:t>dict</a:t>
                      </a:r>
                      <a:endParaRPr b="1" sz="1000">
                        <a:solidFill>
                          <a:schemeClr val="dk1"/>
                        </a:solidFill>
                        <a:latin typeface="DM Sans"/>
                        <a:ea typeface="DM Sans"/>
                        <a:cs typeface="DM Sans"/>
                        <a:sym typeface="DM Sans"/>
                      </a:endParaRPr>
                    </a:p>
                  </a:txBody>
                  <a:tcPr marT="19050" marB="19050" marR="28575" marL="28575" anchor="b">
                    <a:lnL cap="flat" cmpd="sng" w="7625">
                      <a:solidFill>
                        <a:schemeClr val="lt2"/>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solidFill>
                            <a:schemeClr val="dk1"/>
                          </a:solidFill>
                          <a:latin typeface="DM Sans"/>
                          <a:ea typeface="DM Sans"/>
                          <a:cs typeface="DM Sans"/>
                          <a:sym typeface="DM Sans"/>
                        </a:rPr>
                        <a:t>tuple</a:t>
                      </a:r>
                      <a:endParaRPr b="1"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solidFill>
                            <a:schemeClr val="dk1"/>
                          </a:solidFill>
                          <a:latin typeface="DM Sans"/>
                          <a:ea typeface="DM Sans"/>
                          <a:cs typeface="DM Sans"/>
                          <a:sym typeface="DM Sans"/>
                        </a:rPr>
                        <a:t>set</a:t>
                      </a:r>
                      <a:endParaRPr b="1"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r>
              <a:tr h="206950">
                <a:tc>
                  <a:txBody>
                    <a:bodyPr/>
                    <a:lstStyle/>
                    <a:p>
                      <a:pPr indent="0" lvl="0" marL="0" rtl="0" algn="ctr">
                        <a:lnSpc>
                          <a:spcPct val="115000"/>
                        </a:lnSpc>
                        <a:spcBef>
                          <a:spcPts val="0"/>
                        </a:spcBef>
                        <a:spcAft>
                          <a:spcPts val="0"/>
                        </a:spcAft>
                        <a:buNone/>
                      </a:pPr>
                      <a:r>
                        <a:rPr b="1" lang="pt-BR" sz="1000">
                          <a:solidFill>
                            <a:schemeClr val="dk1"/>
                          </a:solidFill>
                          <a:latin typeface="DM Sans"/>
                          <a:ea typeface="DM Sans"/>
                          <a:cs typeface="DM Sans"/>
                          <a:sym typeface="DM Sans"/>
                        </a:rPr>
                        <a:t>mutável</a:t>
                      </a:r>
                      <a:endParaRPr b="1"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Sim</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chemeClr val="lt2"/>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Sim</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Não</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Sim</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r>
              <a:tr h="206950">
                <a:tc>
                  <a:txBody>
                    <a:bodyPr/>
                    <a:lstStyle/>
                    <a:p>
                      <a:pPr indent="0" lvl="0" marL="0" rtl="0" algn="ctr">
                        <a:lnSpc>
                          <a:spcPct val="115000"/>
                        </a:lnSpc>
                        <a:spcBef>
                          <a:spcPts val="0"/>
                        </a:spcBef>
                        <a:spcAft>
                          <a:spcPts val="0"/>
                        </a:spcAft>
                        <a:buNone/>
                      </a:pPr>
                      <a:r>
                        <a:rPr b="1" lang="pt-BR" sz="1000">
                          <a:solidFill>
                            <a:schemeClr val="dk1"/>
                          </a:solidFill>
                          <a:latin typeface="DM Sans"/>
                          <a:ea typeface="DM Sans"/>
                          <a:cs typeface="DM Sans"/>
                          <a:sym typeface="DM Sans"/>
                        </a:rPr>
                        <a:t>ordenado</a:t>
                      </a:r>
                      <a:endParaRPr b="1"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Sim</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Não</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Sim</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Não</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r>
              <a:tr h="206950">
                <a:tc>
                  <a:txBody>
                    <a:bodyPr/>
                    <a:lstStyle/>
                    <a:p>
                      <a:pPr indent="0" lvl="0" marL="0" rtl="0" algn="ctr">
                        <a:lnSpc>
                          <a:spcPct val="115000"/>
                        </a:lnSpc>
                        <a:spcBef>
                          <a:spcPts val="0"/>
                        </a:spcBef>
                        <a:spcAft>
                          <a:spcPts val="0"/>
                        </a:spcAft>
                        <a:buNone/>
                      </a:pPr>
                      <a:r>
                        <a:rPr b="1" lang="pt-BR" sz="1000">
                          <a:solidFill>
                            <a:schemeClr val="dk1"/>
                          </a:solidFill>
                          <a:latin typeface="DM Sans"/>
                          <a:ea typeface="DM Sans"/>
                          <a:cs typeface="DM Sans"/>
                          <a:sym typeface="DM Sans"/>
                        </a:rPr>
                        <a:t>acesso</a:t>
                      </a:r>
                      <a:endParaRPr b="1"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índice</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chave</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índice</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valor</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r>
              <a:tr h="206950">
                <a:tc>
                  <a:txBody>
                    <a:bodyPr/>
                    <a:lstStyle/>
                    <a:p>
                      <a:pPr indent="0" lvl="0" marL="0" rtl="0" algn="ctr">
                        <a:lnSpc>
                          <a:spcPct val="115000"/>
                        </a:lnSpc>
                        <a:spcBef>
                          <a:spcPts val="0"/>
                        </a:spcBef>
                        <a:spcAft>
                          <a:spcPts val="0"/>
                        </a:spcAft>
                        <a:buNone/>
                      </a:pPr>
                      <a:r>
                        <a:rPr b="1" lang="pt-BR" sz="1000">
                          <a:solidFill>
                            <a:schemeClr val="dk1"/>
                          </a:solidFill>
                          <a:latin typeface="DM Sans"/>
                          <a:ea typeface="DM Sans"/>
                          <a:cs typeface="DM Sans"/>
                          <a:sym typeface="DM Sans"/>
                        </a:rPr>
                        <a:t>exemplo</a:t>
                      </a:r>
                      <a:endParaRPr b="1"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[1,2,3]</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{'nome':'joao'}</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(1,2,3)</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pt-BR" sz="1000">
                          <a:solidFill>
                            <a:schemeClr val="dk1"/>
                          </a:solidFill>
                          <a:latin typeface="DM Sans"/>
                          <a:ea typeface="DM Sans"/>
                          <a:cs typeface="DM Sans"/>
                          <a:sym typeface="DM Sans"/>
                        </a:rPr>
                        <a:t>{1,2,3}</a:t>
                      </a:r>
                      <a:endParaRPr sz="1000">
                        <a:solidFill>
                          <a:schemeClr val="dk1"/>
                        </a:solidFill>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chemeClr val="lt1"/>
                    </a:solidFill>
                  </a:tcPr>
                </a:tc>
              </a:tr>
            </a:tbl>
          </a:graphicData>
        </a:graphic>
      </p:graphicFrame>
      <p:sp>
        <p:nvSpPr>
          <p:cNvPr id="306" name="Google Shape;306;p79"/>
          <p:cNvSpPr txBox="1"/>
          <p:nvPr/>
        </p:nvSpPr>
        <p:spPr>
          <a:xfrm>
            <a:off x="456875" y="2411475"/>
            <a:ext cx="35721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Operações com string: split, strip, replace, upper, lower </a:t>
            </a:r>
            <a:endParaRPr sz="1350">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80"/>
          <p:cNvSpPr txBox="1"/>
          <p:nvPr/>
        </p:nvSpPr>
        <p:spPr>
          <a:xfrm>
            <a:off x="1543525" y="170052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Já vimos bastante coisa. Ficou alguma dúvida?</a:t>
            </a:r>
            <a:endParaRPr b="1" sz="4000">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8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Fundamentos de programação II</a:t>
            </a:r>
            <a:endParaRPr b="1" sz="4000">
              <a:solidFill>
                <a:srgbClr val="EAFF6A"/>
              </a:solidFill>
              <a:latin typeface="DM Sans"/>
              <a:ea typeface="DM Sans"/>
              <a:cs typeface="DM Sans"/>
              <a:sym typeface="DM Sans"/>
            </a:endParaRPr>
          </a:p>
        </p:txBody>
      </p:sp>
      <p:sp>
        <p:nvSpPr>
          <p:cNvPr id="317" name="Google Shape;317;p8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03.</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8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323" name="Google Shape;323;p82"/>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324" name="Google Shape;324;p82"/>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Compreender </a:t>
            </a:r>
            <a:r>
              <a:rPr lang="pt-BR" sz="1350">
                <a:solidFill>
                  <a:schemeClr val="lt1"/>
                </a:solidFill>
                <a:latin typeface="DM Sans"/>
                <a:ea typeface="DM Sans"/>
                <a:cs typeface="DM Sans"/>
                <a:sym typeface="DM Sans"/>
              </a:rPr>
              <a:t>estruturas condicionais e de repetição</a:t>
            </a:r>
            <a:endParaRPr sz="1350">
              <a:solidFill>
                <a:schemeClr val="lt1"/>
              </a:solidFill>
              <a:latin typeface="DM Sans"/>
              <a:ea typeface="DM Sans"/>
              <a:cs typeface="DM Sans"/>
              <a:sym typeface="DM Sans"/>
            </a:endParaRPr>
          </a:p>
        </p:txBody>
      </p:sp>
      <p:pic>
        <p:nvPicPr>
          <p:cNvPr id="325" name="Google Shape;325;p82"/>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326" name="Google Shape;326;p82"/>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Exercitar </a:t>
            </a:r>
            <a:r>
              <a:rPr lang="pt-BR" sz="1350">
                <a:solidFill>
                  <a:schemeClr val="lt1"/>
                </a:solidFill>
                <a:latin typeface="DM Sans"/>
                <a:ea typeface="DM Sans"/>
                <a:cs typeface="DM Sans"/>
                <a:sym typeface="DM Sans"/>
              </a:rPr>
              <a:t>lógica de programação </a:t>
            </a:r>
            <a:endParaRPr sz="1350">
              <a:solidFill>
                <a:schemeClr val="lt1"/>
              </a:solidFill>
              <a:latin typeface="DM Sans"/>
              <a:ea typeface="DM Sans"/>
              <a:cs typeface="DM Sans"/>
              <a:sym typeface="DM Sans"/>
            </a:endParaRPr>
          </a:p>
        </p:txBody>
      </p:sp>
      <p:cxnSp>
        <p:nvCxnSpPr>
          <p:cNvPr id="327" name="Google Shape;327;p82"/>
          <p:cNvCxnSpPr>
            <a:stCxn id="323" idx="2"/>
            <a:endCxn id="325"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83"/>
          <p:cNvSpPr txBox="1"/>
          <p:nvPr/>
        </p:nvSpPr>
        <p:spPr>
          <a:xfrm>
            <a:off x="1162162" y="1440450"/>
            <a:ext cx="4714800" cy="226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3800"/>
              <a:buFont typeface="Arial"/>
              <a:buNone/>
            </a:pPr>
            <a:r>
              <a:rPr b="1" lang="pt-BR" sz="3000">
                <a:solidFill>
                  <a:schemeClr val="dk1"/>
                </a:solidFill>
                <a:latin typeface="DM Sans"/>
                <a:ea typeface="DM Sans"/>
                <a:cs typeface="DM Sans"/>
                <a:sym typeface="DM Sans"/>
              </a:rPr>
              <a:t>Antes de iniciar, vamos falar sobre o desafio fora de aula. Conseguiram realizar? Dúvidas?</a:t>
            </a:r>
            <a:endParaRPr b="1" sz="3000">
              <a:solidFill>
                <a:schemeClr val="dk1"/>
              </a:solidFill>
              <a:highlight>
                <a:srgbClr val="DEFC52"/>
              </a:highlight>
              <a:latin typeface="DM Sans"/>
              <a:ea typeface="DM Sans"/>
              <a:cs typeface="DM Sans"/>
              <a:sym typeface="DM Sans"/>
            </a:endParaRPr>
          </a:p>
        </p:txBody>
      </p:sp>
      <p:pic>
        <p:nvPicPr>
          <p:cNvPr id="333" name="Google Shape;333;p83"/>
          <p:cNvPicPr preferRelativeResize="0"/>
          <p:nvPr/>
        </p:nvPicPr>
        <p:blipFill>
          <a:blip r:embed="rId3">
            <a:alphaModFix/>
          </a:blip>
          <a:stretch>
            <a:fillRect/>
          </a:stretch>
        </p:blipFill>
        <p:spPr>
          <a:xfrm>
            <a:off x="5877038" y="1519340"/>
            <a:ext cx="2104800" cy="21048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84"/>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Condicionais</a:t>
            </a:r>
            <a:endParaRPr b="1" sz="4000">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